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65"/>
  </p:notesMasterIdLst>
  <p:sldIdLst>
    <p:sldId id="256" r:id="rId2"/>
    <p:sldId id="389" r:id="rId3"/>
    <p:sldId id="388" r:id="rId4"/>
    <p:sldId id="262" r:id="rId5"/>
    <p:sldId id="411" r:id="rId6"/>
    <p:sldId id="412" r:id="rId7"/>
    <p:sldId id="390" r:id="rId8"/>
    <p:sldId id="413" r:id="rId9"/>
    <p:sldId id="414" r:id="rId10"/>
    <p:sldId id="391" r:id="rId11"/>
    <p:sldId id="415" r:id="rId12"/>
    <p:sldId id="416" r:id="rId13"/>
    <p:sldId id="392" r:id="rId14"/>
    <p:sldId id="417" r:id="rId15"/>
    <p:sldId id="418" r:id="rId16"/>
    <p:sldId id="393" r:id="rId17"/>
    <p:sldId id="421" r:id="rId18"/>
    <p:sldId id="422" r:id="rId19"/>
    <p:sldId id="394" r:id="rId20"/>
    <p:sldId id="423" r:id="rId21"/>
    <p:sldId id="424" r:id="rId22"/>
    <p:sldId id="395" r:id="rId23"/>
    <p:sldId id="425" r:id="rId24"/>
    <p:sldId id="426" r:id="rId25"/>
    <p:sldId id="396" r:id="rId26"/>
    <p:sldId id="427" r:id="rId27"/>
    <p:sldId id="428" r:id="rId28"/>
    <p:sldId id="397" r:id="rId29"/>
    <p:sldId id="429" r:id="rId30"/>
    <p:sldId id="430" r:id="rId31"/>
    <p:sldId id="398" r:id="rId32"/>
    <p:sldId id="431" r:id="rId33"/>
    <p:sldId id="432" r:id="rId34"/>
    <p:sldId id="399" r:id="rId35"/>
    <p:sldId id="433" r:id="rId36"/>
    <p:sldId id="434" r:id="rId37"/>
    <p:sldId id="400" r:id="rId38"/>
    <p:sldId id="435" r:id="rId39"/>
    <p:sldId id="436" r:id="rId40"/>
    <p:sldId id="401" r:id="rId41"/>
    <p:sldId id="437" r:id="rId42"/>
    <p:sldId id="438" r:id="rId43"/>
    <p:sldId id="402" r:id="rId44"/>
    <p:sldId id="439" r:id="rId45"/>
    <p:sldId id="440" r:id="rId46"/>
    <p:sldId id="403" r:id="rId47"/>
    <p:sldId id="441" r:id="rId48"/>
    <p:sldId id="442" r:id="rId49"/>
    <p:sldId id="404" r:id="rId50"/>
    <p:sldId id="443" r:id="rId51"/>
    <p:sldId id="444" r:id="rId52"/>
    <p:sldId id="405" r:id="rId53"/>
    <p:sldId id="445" r:id="rId54"/>
    <p:sldId id="446" r:id="rId55"/>
    <p:sldId id="406" r:id="rId56"/>
    <p:sldId id="447" r:id="rId57"/>
    <p:sldId id="448" r:id="rId58"/>
    <p:sldId id="407" r:id="rId59"/>
    <p:sldId id="449" r:id="rId60"/>
    <p:sldId id="450" r:id="rId61"/>
    <p:sldId id="408" r:id="rId62"/>
    <p:sldId id="451" r:id="rId63"/>
    <p:sldId id="452" r:id="rId6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Open Sans" panose="020B0606030504020204" pitchFamily="34" charset="0"/>
      <p:regular r:id="rId70"/>
      <p:bold r:id="rId71"/>
      <p:italic r:id="rId72"/>
      <p:boldItalic r:id="rId73"/>
    </p:embeddedFont>
    <p:embeddedFont>
      <p:font typeface="Roboto Slab" pitchFamily="2" charset="0"/>
      <p:regular r:id="rId74"/>
      <p:bold r:id="rId7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56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71" userDrawn="1">
          <p15:clr>
            <a:srgbClr val="A4A3A4"/>
          </p15:clr>
        </p15:guide>
        <p15:guide id="6" pos="2744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23" userDrawn="1">
          <p15:clr>
            <a:srgbClr val="A4A3A4"/>
          </p15:clr>
        </p15:guide>
        <p15:guide id="9" pos="2064" userDrawn="1">
          <p15:clr>
            <a:srgbClr val="A4A3A4"/>
          </p15:clr>
        </p15:guide>
        <p15:guide id="10" pos="3674" userDrawn="1">
          <p15:clr>
            <a:srgbClr val="A4A3A4"/>
          </p15:clr>
        </p15:guide>
        <p15:guide id="13" orient="horz" pos="7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00"/>
    <a:srgbClr val="000000"/>
    <a:srgbClr val="222530"/>
    <a:srgbClr val="050607"/>
    <a:srgbClr val="777232"/>
    <a:srgbClr val="F7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0" autoAdjust="0"/>
    <p:restoredTop sz="94053" autoAdjust="0"/>
  </p:normalViewPr>
  <p:slideViewPr>
    <p:cSldViewPr snapToGrid="0">
      <p:cViewPr varScale="1">
        <p:scale>
          <a:sx n="111" d="100"/>
          <a:sy n="111" d="100"/>
        </p:scale>
        <p:origin x="750" y="108"/>
      </p:cViewPr>
      <p:guideLst>
        <p:guide orient="horz" pos="237"/>
        <p:guide pos="226"/>
        <p:guide pos="5556"/>
        <p:guide orient="horz" pos="3003"/>
        <p:guide pos="2971"/>
        <p:guide pos="2744"/>
        <p:guide pos="1837"/>
        <p:guide pos="3923"/>
        <p:guide pos="2064"/>
        <p:guide pos="3674"/>
        <p:guide orient="horz" pos="7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41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58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87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9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9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52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16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923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8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9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2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6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3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3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6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8.xml"/><Relationship Id="rId18" Type="http://schemas.openxmlformats.org/officeDocument/2006/relationships/slide" Target="slide49.xml"/><Relationship Id="rId26" Type="http://schemas.openxmlformats.org/officeDocument/2006/relationships/image" Target="../media/image7.png"/><Relationship Id="rId3" Type="http://schemas.openxmlformats.org/officeDocument/2006/relationships/slide" Target="slide4.xml"/><Relationship Id="rId21" Type="http://schemas.openxmlformats.org/officeDocument/2006/relationships/slide" Target="slide55.xml"/><Relationship Id="rId7" Type="http://schemas.openxmlformats.org/officeDocument/2006/relationships/slide" Target="slide10.xml"/><Relationship Id="rId12" Type="http://schemas.openxmlformats.org/officeDocument/2006/relationships/slide" Target="slide34.xml"/><Relationship Id="rId17" Type="http://schemas.openxmlformats.org/officeDocument/2006/relationships/slide" Target="slide43.xml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6" Type="http://schemas.openxmlformats.org/officeDocument/2006/relationships/slide" Target="slide40.xml"/><Relationship Id="rId20" Type="http://schemas.openxmlformats.org/officeDocument/2006/relationships/slide" Target="slide5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25.xml"/><Relationship Id="rId24" Type="http://schemas.openxmlformats.org/officeDocument/2006/relationships/image" Target="../media/image4.png"/><Relationship Id="rId5" Type="http://schemas.openxmlformats.org/officeDocument/2006/relationships/slide" Target="slide13.xml"/><Relationship Id="rId15" Type="http://schemas.openxmlformats.org/officeDocument/2006/relationships/slide" Target="slide37.xml"/><Relationship Id="rId23" Type="http://schemas.openxmlformats.org/officeDocument/2006/relationships/slide" Target="slide58.xml"/><Relationship Id="rId10" Type="http://schemas.openxmlformats.org/officeDocument/2006/relationships/slide" Target="slide22.xml"/><Relationship Id="rId19" Type="http://schemas.openxmlformats.org/officeDocument/2006/relationships/slide" Target="slide46.xml"/><Relationship Id="rId4" Type="http://schemas.openxmlformats.org/officeDocument/2006/relationships/image" Target="../media/image5.png"/><Relationship Id="rId9" Type="http://schemas.openxmlformats.org/officeDocument/2006/relationships/slide" Target="slide19.xml"/><Relationship Id="rId14" Type="http://schemas.openxmlformats.org/officeDocument/2006/relationships/slide" Target="slide31.xml"/><Relationship Id="rId22" Type="http://schemas.openxmlformats.org/officeDocument/2006/relationships/slide" Target="slide6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62.xml"/><Relationship Id="rId4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8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жарский, ему предан весь народ»">
            <a:extLst>
              <a:ext uri="{FF2B5EF4-FFF2-40B4-BE49-F238E27FC236}">
                <a16:creationId xmlns:a16="http://schemas.microsoft.com/office/drawing/2014/main" id="{A88EE7C0-DBEB-4057-9F7C-8E098546D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9862" y="0"/>
            <a:ext cx="594413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ECCFFA-D7F7-4CED-80D8-06674274E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62675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002" y="622047"/>
            <a:ext cx="439261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4800" b="1">
                <a:solidFill>
                  <a:schemeClr val="bg1"/>
                </a:solidFill>
                <a:latin typeface="+mj-lt"/>
              </a:rPr>
              <a:t>Герои Смутного времени</a:t>
            </a:r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1196554" y="3001418"/>
            <a:ext cx="2219508" cy="6746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accent6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Начать игру</a:t>
            </a:r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1461365" y="3995991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Правила игры</a:t>
            </a:r>
            <a:endParaRPr lang="ru-RU" sz="160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596247" y="896547"/>
            <a:ext cx="7951506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Участник Первого народного ополчения 1611 года, руководитель Второго народного ополчения, освободившего Россию от иноземных интервентов в годы Смуты. После освобождения Москвы был воеводой в Можайске, возглавлял ряд приказов. Незадолго до смерти принял монашеский постриг и взял себе в память о своём соратнике имя Кузьма.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235632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Дмитрий Пожарский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</a:t>
            </a:r>
            <a:br>
              <a:rPr lang="ru-RU" sz="1600">
                <a:solidFill>
                  <a:schemeClr val="bg1"/>
                </a:solidFill>
                <a:latin typeface="+mj-lt"/>
              </a:rPr>
            </a:br>
            <a:r>
              <a:rPr lang="ru-RU" sz="1600">
                <a:solidFill>
                  <a:schemeClr val="bg1"/>
                </a:solidFill>
                <a:latin typeface="+mj-lt"/>
              </a:rPr>
              <a:t>Путятин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88850" y="3235632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Фёдор</a:t>
            </a:r>
            <a:br>
              <a:rPr lang="ru-RU" sz="1600">
                <a:solidFill>
                  <a:schemeClr val="bg1"/>
                </a:solidFill>
                <a:latin typeface="+mj-lt"/>
              </a:rPr>
            </a:br>
            <a:r>
              <a:rPr lang="ru-RU" sz="1600">
                <a:solidFill>
                  <a:schemeClr val="bg1"/>
                </a:solidFill>
                <a:latin typeface="+mj-lt"/>
              </a:rPr>
              <a:t>Калашников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Василий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Шуйский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5974422-81FC-4F42-8A0C-D167BE1EF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F443BDB-4432-40B6-B88D-351A1BD1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3" name="AutoShape 2" descr="ÐÐ°ÑÑÐ¸Ð½ÐºÐ¸ Ð¿Ð¾ Ð·Ð°Ð¿ÑÐ¾ÑÑ ÐÐ¸ÑÐ°Ð¸Ð» Ð Ð¾Ð¼Ð°Ð½Ð¾Ð²">
            <a:extLst>
              <a:ext uri="{FF2B5EF4-FFF2-40B4-BE49-F238E27FC236}">
                <a16:creationId xmlns:a16="http://schemas.microsoft.com/office/drawing/2014/main" id="{5DD34267-25B6-4101-BF2B-F406A9B495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672234A8-8B22-4ED9-953F-CA61CF9FCDC3}"/>
              </a:ext>
            </a:extLst>
          </p:cNvPr>
          <p:cNvSpPr/>
          <p:nvPr/>
        </p:nvSpPr>
        <p:spPr>
          <a:xfrm>
            <a:off x="6472764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3AC13F-465F-4638-9491-D28913162513}"/>
              </a:ext>
            </a:extLst>
          </p:cNvPr>
          <p:cNvSpPr/>
          <p:nvPr/>
        </p:nvSpPr>
        <p:spPr>
          <a:xfrm>
            <a:off x="248162" y="818917"/>
            <a:ext cx="6224602" cy="3970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Князь Дмитрий Пожарский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Накануне созыва Второго ополчения князь Пожарский лечился в своём имении в Нижегородском уезде. Именно в Нижнем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Новгороде земский староста Кузьма Минин начал собирать новое ополчение. Возник вопрос о кандидатуре воинского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предводителя. Горожане послали в село князя делегацию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с просьбой принять эту должность.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22 августа началась Московская битва, которая закончилась разгромом противника и уходом войск Ходкевича. В дальнейшем князь Пожарский принимал участие в организации выборов нового царя.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 последующие годы Пожарский продолжает выполнять различные воинские поручения, возглавляет Ямской, а потом Разбойный и Поместный приказы. Скончался князь на 65-м году жизни.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263512D-E423-4A00-B211-1D1058AEA7EA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3452" t="5459" r="16269" b="33948"/>
          <a:stretch/>
        </p:blipFill>
        <p:spPr bwMode="auto">
          <a:xfrm>
            <a:off x="6229226" y="1188072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6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F1F1DD0E-C354-4DA8-A1C9-A902ECB7E7C6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A89F10F-F121-4FDD-B7D1-D31C218AF66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3452" t="5459" r="16269" b="33948"/>
          <a:stretch/>
        </p:blipFill>
        <p:spPr bwMode="auto">
          <a:xfrm>
            <a:off x="6229226" y="1188072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2A2930-D71A-49DD-8C1A-781F7046E056}"/>
              </a:ext>
            </a:extLst>
          </p:cNvPr>
          <p:cNvSpPr/>
          <p:nvPr/>
        </p:nvSpPr>
        <p:spPr>
          <a:xfrm>
            <a:off x="248162" y="818917"/>
            <a:ext cx="6224602" cy="3970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Князь Дмитрий Пожарский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Накануне созыва Второго ополчения князь Пожарский лечился в своём имении в Нижегородском уезде. Именно в Нижнем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Новгороде земский староста Кузьма Минин начал собирать новое ополчение. Возник вопрос о кандидатуре воинского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предводителя. Горожане послали в село князя делегацию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с просьбой принять эту должность.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22 августа началась Московская битва, которая закончилась разгромом противника и уходом войск Ходкевича. В дальнейшем князь Пожарский принимал участие в организации выборов нового царя.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 последующие годы Пожарский продолжает выполнять различные воинские поручения, возглавляет Ямской, а потом Разбойный и Поместный приказы. Скончался князь на 65-м году жизни. </a:t>
            </a:r>
          </a:p>
        </p:txBody>
      </p:sp>
    </p:spTree>
    <p:extLst>
      <p:ext uri="{BB962C8B-B14F-4D97-AF65-F5344CB8AC3E}">
        <p14:creationId xmlns:p14="http://schemas.microsoft.com/office/powerpoint/2010/main" val="15428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191037" y="1371277"/>
            <a:ext cx="7086429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Этот патриарх известен как главный вдохновитель народных ополчений, спасших Русское государство от польской интервенции. 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972936" y="2921256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Патриарх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Тихон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926636" y="3869449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Патриарх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Алексий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926636" y="2921256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Патриарх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Гермоген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1972936" y="3869448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Патриарх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Кирилл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7D6B62C-B0B0-49EC-84AF-CFDBE38E5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B6C248E-23D4-4258-8A03-F156DC08A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9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01304D6A-FAD7-4980-815C-ADD87DAC9654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048DE4-8E9C-4040-BF6D-638C94A3F2F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41" t="9083" r="29247" b="1991"/>
          <a:stretch/>
        </p:blipFill>
        <p:spPr bwMode="auto">
          <a:xfrm>
            <a:off x="6229226" y="1188072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060B21-5452-4970-AA0A-C3F4080DB4E1}"/>
              </a:ext>
            </a:extLst>
          </p:cNvPr>
          <p:cNvSpPr/>
          <p:nvPr/>
        </p:nvSpPr>
        <p:spPr>
          <a:xfrm>
            <a:off x="248162" y="981667"/>
            <a:ext cx="6056876" cy="3539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Патриарх Гермоген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С кандидатурой на русский престол польского королевича Владислава патриарх согласился скрепя сердцем и только при условии, что тот примет веру православную, а польские войска покинут территорию России. Когда стало понятно, что польская сторона на это не пойдёт, патриарх стал писать воззвания к русскому народу, призывавшие восстать и свергнуть польскую власть.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Он продолжал благословлять ополчения и рассылать грамоты, фактически находясь в заложниках в Кремле. Его заточили в Чудовом монастыре, где спустя девять месяцев заключения, 17 (27) февраля 1612 года, он скончался от голода, так и не дождавшись освобождения Москвы.</a:t>
            </a:r>
            <a:r>
              <a:rPr lang="ru-RU" sz="1400" dirty="0">
                <a:solidFill>
                  <a:prstClr val="white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266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9CBBC5CB-527E-4974-9FEE-F26EC6D1876B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5C14F15-A1B5-492F-B727-769596510F0C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41" t="9083" r="29247" b="1991"/>
          <a:stretch/>
        </p:blipFill>
        <p:spPr bwMode="auto">
          <a:xfrm>
            <a:off x="6229226" y="1188072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C47D7F-2AA0-4F00-A0EF-BAD79C2752DD}"/>
              </a:ext>
            </a:extLst>
          </p:cNvPr>
          <p:cNvSpPr/>
          <p:nvPr/>
        </p:nvSpPr>
        <p:spPr>
          <a:xfrm>
            <a:off x="248162" y="981667"/>
            <a:ext cx="6056876" cy="3539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Патриарх Гермоген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С кандидатурой на русский престол польского королевича Владислава патриарх согласился скрепя сердцем и только при условии, что тот примет веру православную, а польские войска покинут территорию России. Когда стало понятно, что польская сторона на это не пойдёт, патриарх стал писать воззвания к русскому народу, призывавшие восстать и свергнуть польскую власть.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Он продолжал благословлять ополчения и рассылать грамоты, фактически находясь в заложниках в Кремле. Его заточили в Чудовом монастыре, где спустя девять месяцев заключения, 17 (27) февраля 1612 года, он скончался от голода, так и не дождавшись освобождения Москвы.</a:t>
            </a:r>
            <a:r>
              <a:rPr lang="ru-RU" sz="1400" dirty="0">
                <a:solidFill>
                  <a:prstClr val="white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17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159914" y="1371277"/>
            <a:ext cx="695859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Ополчение под его руководством первым предприняло попытку освободить столицу, нанесло реальный урон интервентам и разрушило авторитет «Семибоярщины». 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65871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Герман Трубецкой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defTabSz="1625478"/>
            <a:r>
              <a:rPr lang="ru-RU" sz="1600">
                <a:solidFill>
                  <a:prstClr val="white"/>
                </a:solidFill>
                <a:latin typeface="Roboto Slab"/>
              </a:rPr>
              <a:t>Прокопий Ляпунов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4788850" y="365871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Зарецкий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1835150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Глинка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66247B0-4376-4426-97BC-687367B7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77637B3-40C9-4CF5-9044-5A98D1F4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9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D44EAE97-D44F-4C2B-829F-3A91E2102071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AD325AB-7620-4B45-8C11-86B4E62519D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1847" t="773" r="32200" b="5560"/>
          <a:stretch/>
        </p:blipFill>
        <p:spPr bwMode="auto">
          <a:xfrm>
            <a:off x="6229226" y="1188072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D62402-50F7-42B5-9D04-3B92BCCAE25B}"/>
              </a:ext>
            </a:extLst>
          </p:cNvPr>
          <p:cNvSpPr/>
          <p:nvPr/>
        </p:nvSpPr>
        <p:spPr>
          <a:xfrm>
            <a:off x="248162" y="752512"/>
            <a:ext cx="6050088" cy="4339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Прокопий Ляпунов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В январе 1611 года московские бояре сообщили польскому королю Сигизмунду о восстании в Рязани. Рязанское ополчение возглавил Прокопий Ляпунов. К земскому ополчению примкнули казаки князя Дмитрия Трубецкого, атаманов </a:t>
            </a:r>
            <a:r>
              <a:rPr lang="ru-RU" sz="1300" dirty="0" err="1">
                <a:solidFill>
                  <a:prstClr val="white"/>
                </a:solidFill>
              </a:rPr>
              <a:t>Заруцкого</a:t>
            </a:r>
            <a:r>
              <a:rPr lang="ru-RU" sz="1300" dirty="0">
                <a:solidFill>
                  <a:prstClr val="white"/>
                </a:solidFill>
              </a:rPr>
              <a:t> и </a:t>
            </a:r>
            <a:r>
              <a:rPr lang="ru-RU" sz="1300" dirty="0" err="1">
                <a:solidFill>
                  <a:prstClr val="white"/>
                </a:solidFill>
              </a:rPr>
              <a:t>Просовецкого</a:t>
            </a:r>
            <a:r>
              <a:rPr lang="ru-RU" sz="1300" dirty="0">
                <a:solidFill>
                  <a:prstClr val="white"/>
                </a:solidFill>
              </a:rPr>
              <a:t>, служившие ранее «Тушинскому вору».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Подошедшие к Москве ополченцы и казаки захватили укрепления </a:t>
            </a:r>
            <a:br>
              <a:rPr lang="ru-RU" sz="1300" dirty="0">
                <a:solidFill>
                  <a:prstClr val="white"/>
                </a:solidFill>
              </a:rPr>
            </a:br>
            <a:r>
              <a:rPr lang="ru-RU" sz="1300" dirty="0">
                <a:solidFill>
                  <a:prstClr val="white"/>
                </a:solidFill>
              </a:rPr>
              <a:t>Белого города, заперев поляков и их русских приспешников в Китай-городе и Кремле. Началась длительная осада.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Между земским (в основном дворянским) ополчением и казаками возникли раздоры, которыми решил воспользоваться начальник польского гарнизона в Москве </a:t>
            </a:r>
            <a:r>
              <a:rPr lang="ru-RU" sz="1300" dirty="0" err="1">
                <a:solidFill>
                  <a:prstClr val="white"/>
                </a:solidFill>
              </a:rPr>
              <a:t>Гонсевский</a:t>
            </a:r>
            <a:r>
              <a:rPr lang="ru-RU" sz="1300" dirty="0">
                <a:solidFill>
                  <a:prstClr val="white"/>
                </a:solidFill>
              </a:rPr>
              <a:t> для устранения Ляпунова. Одним из московских дьяков, служивших оккупантам, была изготовлена подложная грамота, переданная в казачий лагерь. Фальшивка позволила противникам Ляпунова обвинить его в измене и расправиться с воеводой. Гибель Прокопия Ляпунова привела к распаду Первого ополчения. Земские отряды покинули Москву.</a:t>
            </a:r>
          </a:p>
        </p:txBody>
      </p:sp>
    </p:spTree>
    <p:extLst>
      <p:ext uri="{BB962C8B-B14F-4D97-AF65-F5344CB8AC3E}">
        <p14:creationId xmlns:p14="http://schemas.microsoft.com/office/powerpoint/2010/main" val="30218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AC8EBD31-8C64-4C13-8E2D-FA773CCA8F29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77A5088-AD45-4D77-B22D-D8D8A21BB7C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1847" t="773" r="32200" b="5560"/>
          <a:stretch/>
        </p:blipFill>
        <p:spPr bwMode="auto">
          <a:xfrm>
            <a:off x="6229226" y="1188072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2B1626-6B76-46AA-9CAD-BA43949D5D72}"/>
              </a:ext>
            </a:extLst>
          </p:cNvPr>
          <p:cNvSpPr/>
          <p:nvPr/>
        </p:nvSpPr>
        <p:spPr>
          <a:xfrm>
            <a:off x="248162" y="752512"/>
            <a:ext cx="6050088" cy="4339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Прокопий Ляпунов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В январе 1611 года московские бояре сообщили польскому королю Сигизмунду о восстании в Рязани. Рязанское ополчение возглавил Прокопий Ляпунов. К земскому ополчению примкнули казаки князя Дмитрия Трубецкого, атаманов </a:t>
            </a:r>
            <a:r>
              <a:rPr lang="ru-RU" sz="1300" dirty="0" err="1">
                <a:solidFill>
                  <a:prstClr val="white"/>
                </a:solidFill>
              </a:rPr>
              <a:t>Заруцкого</a:t>
            </a:r>
            <a:r>
              <a:rPr lang="ru-RU" sz="1300" dirty="0">
                <a:solidFill>
                  <a:prstClr val="white"/>
                </a:solidFill>
              </a:rPr>
              <a:t> и </a:t>
            </a:r>
            <a:r>
              <a:rPr lang="ru-RU" sz="1300" dirty="0" err="1">
                <a:solidFill>
                  <a:prstClr val="white"/>
                </a:solidFill>
              </a:rPr>
              <a:t>Просовецкого</a:t>
            </a:r>
            <a:r>
              <a:rPr lang="ru-RU" sz="1300" dirty="0">
                <a:solidFill>
                  <a:prstClr val="white"/>
                </a:solidFill>
              </a:rPr>
              <a:t>, служившие ранее «Тушинскому вору».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Подошедшие к Москве ополченцы и казаки захватили укрепления </a:t>
            </a:r>
            <a:br>
              <a:rPr lang="ru-RU" sz="1300" dirty="0">
                <a:solidFill>
                  <a:prstClr val="white"/>
                </a:solidFill>
              </a:rPr>
            </a:br>
            <a:r>
              <a:rPr lang="ru-RU" sz="1300" dirty="0">
                <a:solidFill>
                  <a:prstClr val="white"/>
                </a:solidFill>
              </a:rPr>
              <a:t>Белого города, заперев поляков и их русских приспешников в Китай-городе и Кремле. Началась длительная осада.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Между земским (в основном дворянским) ополчением и казаками возникли раздоры, которыми решил воспользоваться начальник польского гарнизона в Москве </a:t>
            </a:r>
            <a:r>
              <a:rPr lang="ru-RU" sz="1300" dirty="0" err="1">
                <a:solidFill>
                  <a:prstClr val="white"/>
                </a:solidFill>
              </a:rPr>
              <a:t>Гонсевский</a:t>
            </a:r>
            <a:r>
              <a:rPr lang="ru-RU" sz="1300" dirty="0">
                <a:solidFill>
                  <a:prstClr val="white"/>
                </a:solidFill>
              </a:rPr>
              <a:t> для устранения Ляпунова. Одним из московских дьяков, служивших оккупантам, была изготовлена подложная грамота, переданная в казачий лагерь. Фальшивка позволила противникам Ляпунова обвинить его в измене и расправиться с воеводой. Гибель Прокопия Ляпунова привела к распаду Первого ополчения. Земские отряды покинули Москву.</a:t>
            </a:r>
          </a:p>
        </p:txBody>
      </p:sp>
    </p:spTree>
    <p:extLst>
      <p:ext uri="{BB962C8B-B14F-4D97-AF65-F5344CB8AC3E}">
        <p14:creationId xmlns:p14="http://schemas.microsoft.com/office/powerpoint/2010/main" val="8232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87259" y="1011280"/>
            <a:ext cx="8297966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В 1610 году Лжедмитрий II направил войска на Москву. По дороге польские отряды под предводительством Яна Сапеги осадили Боровск, где воеводой был именно он. Когда поляки ворвались в город, воевода заперся в церкви Пафнутьева монастыря и погиб со словами: «Умру у гроба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Пафнутия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Чудотворца».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249038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b="0">
                <a:solidFill>
                  <a:schemeClr val="bg1"/>
                </a:solidFill>
                <a:effectLst/>
                <a:latin typeface="+mj-lt"/>
              </a:rPr>
              <a:t>Григорий </a:t>
            </a:r>
          </a:p>
          <a:p>
            <a:pPr algn="ctr"/>
            <a:r>
              <a:rPr lang="ru-RU" sz="1600" b="0">
                <a:solidFill>
                  <a:schemeClr val="bg1"/>
                </a:solidFill>
                <a:effectLst/>
                <a:latin typeface="+mj-lt"/>
              </a:rPr>
              <a:t>Пушкин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Алексей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Зюзин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4788850" y="3249038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Смоленский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Михаил Волконский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55AEAEE-E9B3-430E-BC4F-C494EED9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A71F61AA-E43B-450E-BB41-500831FB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8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6" y="1166813"/>
            <a:ext cx="403383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schemeClr val="bg1"/>
                </a:solidFill>
              </a:rPr>
              <a:t>В игре принимают участие две команды. </a:t>
            </a:r>
          </a:p>
          <a:p>
            <a:pPr defTabSz="914377"/>
            <a:endParaRPr lang="ru-RU" sz="1400" dirty="0">
              <a:solidFill>
                <a:schemeClr val="bg1"/>
              </a:solidFill>
            </a:endParaRPr>
          </a:p>
          <a:p>
            <a:pPr defTabSz="914377"/>
            <a:r>
              <a:rPr lang="ru-RU" sz="1400" dirty="0">
                <a:solidFill>
                  <a:schemeClr val="bg1"/>
                </a:solidFill>
              </a:rPr>
              <a:t>Открывать поля можно в произвольном порядке. Для этого командам необходимо ответить на ряд вопросов.</a:t>
            </a:r>
          </a:p>
          <a:p>
            <a:pPr defTabSz="914377"/>
            <a:endParaRPr lang="ru-RU" sz="1400" dirty="0">
              <a:solidFill>
                <a:schemeClr val="bg1"/>
              </a:solidFill>
            </a:endParaRPr>
          </a:p>
          <a:p>
            <a:pPr defTabSz="914377"/>
            <a:r>
              <a:rPr lang="ru-RU" sz="1400" dirty="0">
                <a:solidFill>
                  <a:schemeClr val="bg1"/>
                </a:solidFill>
              </a:rPr>
              <a:t>По жребию определяется та команда, которая начинает игру первой.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1388" y="1166813"/>
            <a:ext cx="4033837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schemeClr val="bg1"/>
                </a:solidFill>
              </a:rPr>
              <a:t>Нажав на клетку игрового поля, команда должна будет ответить на вопрос. </a:t>
            </a:r>
          </a:p>
          <a:p>
            <a:pPr defTabSz="914377"/>
            <a:endParaRPr lang="ru-RU" sz="1400" dirty="0">
              <a:solidFill>
                <a:schemeClr val="bg1"/>
              </a:solidFill>
            </a:endParaRPr>
          </a:p>
          <a:p>
            <a:pPr defTabSz="914377"/>
            <a:r>
              <a:rPr lang="ru-RU" sz="1400" dirty="0">
                <a:solidFill>
                  <a:schemeClr val="bg1"/>
                </a:solidFill>
              </a:rPr>
              <a:t>Если команда ответила правильно, то она может сделать ещё один ход. Если неправильно, то ход переходит к команде соперника. </a:t>
            </a:r>
          </a:p>
          <a:p>
            <a:pPr defTabSz="914377"/>
            <a:endParaRPr lang="ru-RU" sz="1400" dirty="0">
              <a:solidFill>
                <a:schemeClr val="bg1"/>
              </a:solidFill>
            </a:endParaRPr>
          </a:p>
          <a:p>
            <a:pPr defTabSz="914377"/>
            <a:r>
              <a:rPr lang="ru-RU" sz="1400" dirty="0">
                <a:solidFill>
                  <a:schemeClr val="bg1"/>
                </a:solidFill>
              </a:rPr>
              <a:t>Выигрывает та команда, которая правильно ответит на большее количество вопросов. 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45730" y="107151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Правила игры</a:t>
            </a:r>
          </a:p>
        </p:txBody>
      </p:sp>
      <p:sp>
        <p:nvSpPr>
          <p:cNvPr id="19" name="Скругленный прямоугольник 18">
            <a:hlinkClick r:id="rId4" action="ppaction://hlinksldjump"/>
          </p:cNvPr>
          <p:cNvSpPr/>
          <p:nvPr/>
        </p:nvSpPr>
        <p:spPr>
          <a:xfrm>
            <a:off x="7589836" y="4361858"/>
            <a:ext cx="1195389" cy="40540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bg1"/>
                </a:solidFill>
              </a:rPr>
              <a:t>К меню</a:t>
            </a:r>
          </a:p>
        </p:txBody>
      </p:sp>
    </p:spTree>
    <p:extLst>
      <p:ext uri="{BB962C8B-B14F-4D97-AF65-F5344CB8AC3E}">
        <p14:creationId xmlns:p14="http://schemas.microsoft.com/office/powerpoint/2010/main" val="39429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58AFF0E2-A4A7-4D85-8B64-633A25934BD2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EE45A2-5467-4D34-B0DD-02D88D4EC0C6}"/>
              </a:ext>
            </a:extLst>
          </p:cNvPr>
          <p:cNvSpPr/>
          <p:nvPr/>
        </p:nvSpPr>
        <p:spPr>
          <a:xfrm>
            <a:off x="248162" y="825021"/>
            <a:ext cx="5979601" cy="3816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Князь Михаил Волконский (Хромой)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1610 Лжедмитрий II двинулся с верными ему отрядами к Москве. Ему уже сдались Коломна, Кашира, Медынь и Серпухов, когда он подошёл к Боровску.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Не имея возможности противостоять численному превосходству противника, воевода укрылся в </a:t>
            </a:r>
            <a:r>
              <a:rPr lang="ru-RU" sz="1400" dirty="0" err="1">
                <a:solidFill>
                  <a:prstClr val="white"/>
                </a:solidFill>
              </a:rPr>
              <a:t>Пафнутьевом</a:t>
            </a:r>
            <a:r>
              <a:rPr lang="ru-RU" sz="1400" dirty="0">
                <a:solidFill>
                  <a:prstClr val="white"/>
                </a:solidFill>
              </a:rPr>
              <a:t> монастыре (в 3 км от города).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Русские воины доблестно и отважно сражались. Но на десятый день предатели открыли ворота врагу. Увидев это, князь бросился в соборный храм, встал с саблей в его дверях со словами: «Умру у гроба </a:t>
            </a:r>
            <a:r>
              <a:rPr lang="ru-RU" sz="1400" dirty="0" err="1">
                <a:solidFill>
                  <a:prstClr val="white"/>
                </a:solidFill>
              </a:rPr>
              <a:t>Пафнутия</a:t>
            </a:r>
            <a:r>
              <a:rPr lang="ru-RU" sz="1400" dirty="0">
                <a:solidFill>
                  <a:prstClr val="white"/>
                </a:solidFill>
              </a:rPr>
              <a:t>-чудотворца!» и бился, пока не погиб.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650C30-3724-4A44-AC53-08E2B13406C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0426" r="10426"/>
          <a:stretch/>
        </p:blipFill>
        <p:spPr bwMode="auto">
          <a:xfrm>
            <a:off x="6229226" y="1188072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3EB473D7-714D-41E0-B50E-045549CCDC0D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D80A04B-1C73-466B-A07E-0B554617471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0426" r="10426"/>
          <a:stretch/>
        </p:blipFill>
        <p:spPr bwMode="auto">
          <a:xfrm>
            <a:off x="6229226" y="1188072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214F47-65A3-4C2C-9A74-B2CE6FF2B5E5}"/>
              </a:ext>
            </a:extLst>
          </p:cNvPr>
          <p:cNvSpPr/>
          <p:nvPr/>
        </p:nvSpPr>
        <p:spPr>
          <a:xfrm>
            <a:off x="248162" y="825021"/>
            <a:ext cx="5979601" cy="3816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Князь Михаил Волконский (Хромой)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1610 Лжедмитрий II двинулся с верными ему отрядами к Москве. Ему уже сдались Коломна, Кашира, Медынь и Серпухов, когда он подошёл к Боровску.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Не имея возможности противостоять численному превосходству противника, воевода укрылся в </a:t>
            </a:r>
            <a:r>
              <a:rPr lang="ru-RU" sz="1400" dirty="0" err="1">
                <a:solidFill>
                  <a:prstClr val="white"/>
                </a:solidFill>
              </a:rPr>
              <a:t>Пафнутьевом</a:t>
            </a:r>
            <a:r>
              <a:rPr lang="ru-RU" sz="1400" dirty="0">
                <a:solidFill>
                  <a:prstClr val="white"/>
                </a:solidFill>
              </a:rPr>
              <a:t> монастыре (в 3 км от города).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Русские воины доблестно и отважно сражались. Но на десятый день предатели открыли ворота врагу. Увидев это, князь бросился в соборный храм, встал с саблей в его дверях со словами: «Умру у гроба </a:t>
            </a:r>
            <a:r>
              <a:rPr lang="ru-RU" sz="1400" dirty="0" err="1">
                <a:solidFill>
                  <a:prstClr val="white"/>
                </a:solidFill>
              </a:rPr>
              <a:t>Пафнутия</a:t>
            </a:r>
            <a:r>
              <a:rPr lang="ru-RU" sz="1400" dirty="0">
                <a:solidFill>
                  <a:prstClr val="white"/>
                </a:solidFill>
              </a:rPr>
              <a:t>-чудотворца!» и бился, пока не погиб. </a:t>
            </a:r>
          </a:p>
        </p:txBody>
      </p:sp>
    </p:spTree>
    <p:extLst>
      <p:ext uri="{BB962C8B-B14F-4D97-AF65-F5344CB8AC3E}">
        <p14:creationId xmlns:p14="http://schemas.microsoft.com/office/powerpoint/2010/main" val="12204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5214" y="976906"/>
            <a:ext cx="7693572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Вместе с Дмитрием Пожарским и Кузьмой Мининым руководил освобождением Москвы от поляков, причём на время после изгнания поляков и до избрания Михаила Фёдоровича был избран правителем государства. За свою деятельность получил титул «Спасителя Отечества» и был одним из претендентов на царский престол на Земском </a:t>
            </a:r>
            <a:br>
              <a:rPr lang="ru-RU" sz="1600" dirty="0">
                <a:solidFill>
                  <a:schemeClr val="bg1"/>
                </a:solidFill>
                <a:latin typeface="+mj-lt"/>
              </a:rPr>
            </a:br>
            <a:r>
              <a:rPr lang="ru-RU" sz="1600" dirty="0">
                <a:solidFill>
                  <a:schemeClr val="bg1"/>
                </a:solidFill>
                <a:latin typeface="+mj-lt"/>
              </a:rPr>
              <a:t>соборе 1613 года.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246932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Дмитрий </a:t>
            </a:r>
            <a:br>
              <a:rPr lang="ru-RU" sz="1600">
                <a:solidFill>
                  <a:schemeClr val="bg1"/>
                </a:solidFill>
                <a:latin typeface="+mj-lt"/>
              </a:rPr>
            </a:br>
            <a:r>
              <a:rPr lang="ru-RU" sz="1600">
                <a:solidFill>
                  <a:schemeClr val="bg1"/>
                </a:solidFill>
                <a:latin typeface="+mj-lt"/>
              </a:rPr>
              <a:t>Трубецкой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Григорий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Отрепьев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88850" y="3246932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</a:t>
            </a:r>
            <a:br>
              <a:rPr lang="ru-RU" sz="1600">
                <a:solidFill>
                  <a:schemeClr val="bg1"/>
                </a:solidFill>
                <a:latin typeface="+mj-lt"/>
              </a:rPr>
            </a:br>
            <a:r>
              <a:rPr lang="ru-RU" sz="1600" err="1">
                <a:solidFill>
                  <a:schemeClr val="bg1"/>
                </a:solidFill>
                <a:latin typeface="+mj-lt"/>
              </a:rPr>
              <a:t>Заруцкий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Степан</a:t>
            </a:r>
            <a:br>
              <a:rPr lang="ru-RU" sz="1600">
                <a:solidFill>
                  <a:schemeClr val="bg1"/>
                </a:solidFill>
                <a:latin typeface="+mj-lt"/>
              </a:rPr>
            </a:br>
            <a:r>
              <a:rPr lang="ru-RU" sz="1600">
                <a:solidFill>
                  <a:schemeClr val="bg1"/>
                </a:solidFill>
                <a:latin typeface="+mj-lt"/>
              </a:rPr>
              <a:t>Болотников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16D834F-E27B-4C56-BCAA-507603EC6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429B311-DE15-4A07-9AA6-007769EDD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7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906724B4-7E3D-4E4D-920D-4CFFFC491B3C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F2C03D-2EC7-449F-BBED-EB747E1607CF}"/>
              </a:ext>
            </a:extLst>
          </p:cNvPr>
          <p:cNvSpPr/>
          <p:nvPr/>
        </p:nvSpPr>
        <p:spPr>
          <a:xfrm>
            <a:off x="248161" y="1237427"/>
            <a:ext cx="5832426" cy="2569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Князь Дмитрий Трубецкой</a:t>
            </a:r>
          </a:p>
          <a:p>
            <a:pPr defTabSz="1625478"/>
            <a:endParaRPr lang="ru-RU" sz="9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22 октября 1612 года казаки князя Дмитрия Трубецкого взяли штурмом Китай-город. Через два дня поляки начали переговоры о капитуляции. Смутное время подошло к концу.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январе 1613 года Земский собор «за многие службы и за радение, и за промысл, и за дородство, и за </a:t>
            </a:r>
            <a:r>
              <a:rPr lang="ru-RU" sz="1400" dirty="0" err="1">
                <a:solidFill>
                  <a:prstClr val="white"/>
                </a:solidFill>
              </a:rPr>
              <a:t>храбрство</a:t>
            </a:r>
            <a:r>
              <a:rPr lang="ru-RU" sz="1400" dirty="0">
                <a:solidFill>
                  <a:prstClr val="white"/>
                </a:solidFill>
              </a:rPr>
              <a:t>, и за правду, и за кровь» даровал Дмитрию Трубецкому в вотчину </a:t>
            </a:r>
            <a:r>
              <a:rPr lang="ru-RU" sz="1400" dirty="0" err="1">
                <a:solidFill>
                  <a:prstClr val="white"/>
                </a:solidFill>
              </a:rPr>
              <a:t>Важскую</a:t>
            </a:r>
            <a:r>
              <a:rPr lang="ru-RU" sz="1400" dirty="0">
                <a:solidFill>
                  <a:prstClr val="white"/>
                </a:solidFill>
              </a:rPr>
              <a:t> волость с городом Шенкурском.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E3F5CA-3AF6-4CAC-BF00-E92CA34D418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9177" t="16107" r="7385" b="15046"/>
          <a:stretch/>
        </p:blipFill>
        <p:spPr bwMode="auto">
          <a:xfrm>
            <a:off x="6229226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4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7C88BC54-7710-44B8-BB7C-C542BC47CC3E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2D11851-5DF8-4D3D-98D9-4B5DE98D8D1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9177" t="16107" r="7385" b="15046"/>
          <a:stretch/>
        </p:blipFill>
        <p:spPr bwMode="auto">
          <a:xfrm>
            <a:off x="6229226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7AD44B-D970-4755-944D-0C885A10034D}"/>
              </a:ext>
            </a:extLst>
          </p:cNvPr>
          <p:cNvSpPr/>
          <p:nvPr/>
        </p:nvSpPr>
        <p:spPr>
          <a:xfrm>
            <a:off x="248161" y="1237427"/>
            <a:ext cx="5832426" cy="2569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Князь Дмитрий Трубецкой</a:t>
            </a:r>
          </a:p>
          <a:p>
            <a:pPr defTabSz="1625478"/>
            <a:endParaRPr lang="ru-RU" sz="9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22 октября 1612 года казаки князя Дмитрия Трубецкого взяли штурмом Китай-город. Через два дня поляки начали переговоры о капитуляции. Смутное время подошло к концу.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январе 1613 года Земский собор «за многие службы и за радение, и за промысл, и за дородство, и за </a:t>
            </a:r>
            <a:r>
              <a:rPr lang="ru-RU" sz="1400" dirty="0" err="1">
                <a:solidFill>
                  <a:prstClr val="white"/>
                </a:solidFill>
              </a:rPr>
              <a:t>храбрство</a:t>
            </a:r>
            <a:r>
              <a:rPr lang="ru-RU" sz="1400" dirty="0">
                <a:solidFill>
                  <a:prstClr val="white"/>
                </a:solidFill>
              </a:rPr>
              <a:t>, и за правду, и за кровь» даровал Дмитрию Трубецкому в вотчину </a:t>
            </a:r>
            <a:r>
              <a:rPr lang="ru-RU" sz="1400" dirty="0" err="1">
                <a:solidFill>
                  <a:prstClr val="white"/>
                </a:solidFill>
              </a:rPr>
              <a:t>Важскую</a:t>
            </a:r>
            <a:r>
              <a:rPr lang="ru-RU" sz="1400" dirty="0">
                <a:solidFill>
                  <a:prstClr val="white"/>
                </a:solidFill>
              </a:rPr>
              <a:t> волость с городом Шенкурском.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63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817953" y="923241"/>
            <a:ext cx="7546027" cy="21931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Его личность привлекала внимание многих деятелей культуры, обращавшихся к истории Смутного времени. Троицкий инок является одним из героев оратории Степана Дегтярёва «Минин и Пожарский, или Освобождение Москвы», неоконченной оперы Бориса Асафьева «Минин и Пожарский» и романа Михаила Загоскина «Юрий Милославский, или Русские в 1612 году». Отдельные события его жизни запечатлены художниками Александром Сафоновым («... в стане казаков Трубецкого под Москвой») и Виктором Васнецовым («Архимандрит Троицкой лавры преподобный Дионисий вместе с … диктуют грамоту о собрании народного ополчения для освобождения Москвы от поляков»). 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65871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Агарь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788850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Аве­нир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88850" y="365871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Авраамий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1835150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Ав­ва­кум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82094DC-DE34-4E4D-84FD-B0E0812AD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E0CB62-DE62-4A31-9F28-97239FC4A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5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BCA7A408-1236-4EBF-B92E-9E22084EB47F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C12C33-E348-4D86-A9E5-CEAACFC30D7D}"/>
              </a:ext>
            </a:extLst>
          </p:cNvPr>
          <p:cNvSpPr/>
          <p:nvPr/>
        </p:nvSpPr>
        <p:spPr>
          <a:xfrm>
            <a:off x="248161" y="928480"/>
            <a:ext cx="5832426" cy="36471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Авраамий (Палицын)</a:t>
            </a:r>
          </a:p>
          <a:p>
            <a:pPr defTabSz="1625478"/>
            <a:endParaRPr lang="ru-RU" sz="9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Вместе с архимандритом Троице-Сергиевой обители Дионисием стал соавтором патриотических посланий, побуждавших русский народ бороться с польскими захватчиками. Эти грамоты оказали значительное влияние на общие национально-освободительные настроения в России, в частности, став одним из побудительных мотивов к формированию войск народного ополчения. Активно содействовал примирению и объединению разных ополченских формирований.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1613 г. принял участие в Земском соборе, на котором решался вопрос об избрание нового русского царя. Подпись Авраамия стоит под «Грамотой утверждённой» об избрании на царство Михаила Романова.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CC1477-FC23-46F5-AFB9-005AB5D50F5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4493" r="14493"/>
          <a:stretch/>
        </p:blipFill>
        <p:spPr bwMode="auto">
          <a:xfrm>
            <a:off x="6229226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5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03BD937D-E599-419F-93E0-409A0D6BD96F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7FDB1DD-E00E-46DE-A4C4-A531FA98AE5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4493" r="14493"/>
          <a:stretch/>
        </p:blipFill>
        <p:spPr bwMode="auto">
          <a:xfrm>
            <a:off x="6229226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4DA076-8BBB-44BF-824B-A8AD54092698}"/>
              </a:ext>
            </a:extLst>
          </p:cNvPr>
          <p:cNvSpPr/>
          <p:nvPr/>
        </p:nvSpPr>
        <p:spPr>
          <a:xfrm>
            <a:off x="248161" y="928480"/>
            <a:ext cx="5832426" cy="36471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Авраамий (Палицын)</a:t>
            </a:r>
          </a:p>
          <a:p>
            <a:pPr defTabSz="1625478"/>
            <a:endParaRPr lang="ru-RU" sz="9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Вместе с архимандритом Троице-Сергиевой обители Дионисием стал соавтором патриотических посланий, побуждавших русский народ бороться с польскими захватчиками. Эти грамоты оказали значительное влияние на общие национально-освободительные настроения в России, в частности, став одним из побудительных мотивов к формированию войск народного ополчения. Активно содействовал примирению и объединению разных ополченских формирований.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1613 г. принял участие в Земском соборе, на котором решался вопрос об избрание нового русского царя. Подпись Авраамия стоит под «Грамотой утверждённой» об избрании на царство Михаила Романова.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64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162975" y="1341367"/>
            <a:ext cx="6818050" cy="11033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20-месячная оборона Смоленска под его руководством связала руки Сигизмунду III и способствовала росту патриотического движения в России. И в итоге привела к победе Второго ополчения Пожарского и Минина. 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65871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Иван Басманов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788850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Фёдор Погожев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4788850" y="365871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Иван Полев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Михаил Шеин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E3C4433-6D29-4C52-92D4-FE7F5AB9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3B1995E-6B5D-4339-A873-C629BF28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73E2D66A-2C6C-4E18-8AC8-D09ED597D338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A70832-0720-450C-85EA-E84C74BB820E}"/>
              </a:ext>
            </a:extLst>
          </p:cNvPr>
          <p:cNvSpPr/>
          <p:nvPr/>
        </p:nvSpPr>
        <p:spPr>
          <a:xfrm>
            <a:off x="248161" y="928480"/>
            <a:ext cx="5592186" cy="34317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Михаил Шеин</a:t>
            </a:r>
          </a:p>
          <a:p>
            <a:pPr defTabSz="1625478"/>
            <a:endParaRPr lang="ru-RU" sz="9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Осада Смоленска (Смоленская оборона) — один из ключевых эпизодов Русско-польской войны 1609—1618 годов. Польско-литовские войска короля Сигизмунда III под командованием </a:t>
            </a:r>
            <a:r>
              <a:rPr lang="ru-RU" sz="1400" dirty="0" err="1">
                <a:solidFill>
                  <a:prstClr val="white"/>
                </a:solidFill>
              </a:rPr>
              <a:t>польного</a:t>
            </a:r>
            <a:r>
              <a:rPr lang="ru-RU" sz="1400" dirty="0">
                <a:solidFill>
                  <a:prstClr val="white"/>
                </a:solidFill>
              </a:rPr>
              <a:t> гетмана коронного Станислава </a:t>
            </a:r>
            <a:r>
              <a:rPr lang="ru-RU" sz="1400" dirty="0" err="1">
                <a:solidFill>
                  <a:prstClr val="white"/>
                </a:solidFill>
              </a:rPr>
              <a:t>Жолкевского</a:t>
            </a:r>
            <a:r>
              <a:rPr lang="ru-RU" sz="1400" dirty="0">
                <a:solidFill>
                  <a:prstClr val="white"/>
                </a:solidFill>
              </a:rPr>
              <a:t> с 16 (26) сентября 1609 по 3 (13) июня 1611 осаждали стратегически важный Смоленск, обороняемый русским гарнизоном под командованием воеводы Михаила Шеина.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Осада окончилась взятием города после полного истощения сил гарнизона крепости, однако из-за крупных потерь, понесённых под Смоленском, войско короля Сигизмунда III впоследствии не смогло направиться к Москве на помощь польскому гарнизону и отступило в пределы Речи Посполитой.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BDD4291-DC4B-4307-965F-4080580804E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t="5103" b="5103"/>
          <a:stretch/>
        </p:blipFill>
        <p:spPr bwMode="auto">
          <a:xfrm>
            <a:off x="6229226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4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Прямоугольник с двумя скругленными соседними углами 633"/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35" name="TextBox 634"/>
          <p:cNvSpPr txBox="1"/>
          <p:nvPr/>
        </p:nvSpPr>
        <p:spPr>
          <a:xfrm>
            <a:off x="3279021" y="107151"/>
            <a:ext cx="25859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Выберите вопрос</a:t>
            </a:r>
          </a:p>
        </p:txBody>
      </p:sp>
      <p:pic>
        <p:nvPicPr>
          <p:cNvPr id="281" name="Рисунок 280">
            <a:hlinkClick r:id="rId3" action="ppaction://hlinksldjump"/>
            <a:extLst>
              <a:ext uri="{FF2B5EF4-FFF2-40B4-BE49-F238E27FC236}">
                <a16:creationId xmlns:a16="http://schemas.microsoft.com/office/drawing/2014/main" id="{4D6D5027-CEA9-4C96-B2EE-F8FAED9552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747909" y="969879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291" name="Рисунок 290">
            <a:hlinkClick r:id="rId5" action="ppaction://hlinksldjump"/>
            <a:extLst>
              <a:ext uri="{FF2B5EF4-FFF2-40B4-BE49-F238E27FC236}">
                <a16:creationId xmlns:a16="http://schemas.microsoft.com/office/drawing/2014/main" id="{2B0B6FD8-ECC2-4992-BF5D-989ABFF854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3704811" y="969879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297" name="Рисунок 296">
            <a:hlinkClick r:id="rId6" action="ppaction://hlinksldjump"/>
            <a:extLst>
              <a:ext uri="{FF2B5EF4-FFF2-40B4-BE49-F238E27FC236}">
                <a16:creationId xmlns:a16="http://schemas.microsoft.com/office/drawing/2014/main" id="{872B6FD7-FA5A-4C4F-AC55-B4FC93DB27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1737630" y="969879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298" name="Рисунок 297">
            <a:hlinkClick r:id="rId7" action="ppaction://hlinksldjump"/>
            <a:extLst>
              <a:ext uri="{FF2B5EF4-FFF2-40B4-BE49-F238E27FC236}">
                <a16:creationId xmlns:a16="http://schemas.microsoft.com/office/drawing/2014/main" id="{8DD707E1-1517-42D3-90C0-E44BE82543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2727351" y="969879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30" name="Рисунок 29">
            <a:hlinkClick r:id="rId8" action="ppaction://hlinksldjump"/>
            <a:extLst>
              <a:ext uri="{FF2B5EF4-FFF2-40B4-BE49-F238E27FC236}">
                <a16:creationId xmlns:a16="http://schemas.microsoft.com/office/drawing/2014/main" id="{62736321-9C93-4EA8-BEBB-9EC660D06C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4694532" y="969879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31" name="Рисунок 30">
            <a:hlinkClick r:id="rId9" action="ppaction://hlinksldjump"/>
            <a:extLst>
              <a:ext uri="{FF2B5EF4-FFF2-40B4-BE49-F238E27FC236}">
                <a16:creationId xmlns:a16="http://schemas.microsoft.com/office/drawing/2014/main" id="{9225A12B-A0B8-4CE3-910E-90D39F5A28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5696514" y="969879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32" name="Рисунок 31">
            <a:hlinkClick r:id="rId10" action="ppaction://hlinksldjump"/>
            <a:extLst>
              <a:ext uri="{FF2B5EF4-FFF2-40B4-BE49-F238E27FC236}">
                <a16:creationId xmlns:a16="http://schemas.microsoft.com/office/drawing/2014/main" id="{BBAD302F-C482-4AFC-B740-866BA8798A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6686235" y="969879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33" name="Рисунок 32">
            <a:hlinkClick r:id="rId11" action="ppaction://hlinksldjump"/>
            <a:extLst>
              <a:ext uri="{FF2B5EF4-FFF2-40B4-BE49-F238E27FC236}">
                <a16:creationId xmlns:a16="http://schemas.microsoft.com/office/drawing/2014/main" id="{D8931356-023A-4258-BEEF-5F237FC9B6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7675953" y="969879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61" name="Рисунок 60">
            <a:hlinkClick r:id="rId12" action="ppaction://hlinksldjump"/>
            <a:extLst>
              <a:ext uri="{FF2B5EF4-FFF2-40B4-BE49-F238E27FC236}">
                <a16:creationId xmlns:a16="http://schemas.microsoft.com/office/drawing/2014/main" id="{C6911FBB-0EE7-446D-92F8-DEFCFDA64C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3704811" y="1959205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62" name="Рисунок 61">
            <a:hlinkClick r:id="rId13" action="ppaction://hlinksldjump"/>
            <a:extLst>
              <a:ext uri="{FF2B5EF4-FFF2-40B4-BE49-F238E27FC236}">
                <a16:creationId xmlns:a16="http://schemas.microsoft.com/office/drawing/2014/main" id="{8F0DFB50-2FBA-47D3-82D6-408968C7BD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1737630" y="1959205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63" name="Рисунок 62">
            <a:hlinkClick r:id="rId14" action="ppaction://hlinksldjump"/>
            <a:extLst>
              <a:ext uri="{FF2B5EF4-FFF2-40B4-BE49-F238E27FC236}">
                <a16:creationId xmlns:a16="http://schemas.microsoft.com/office/drawing/2014/main" id="{274B1F7F-44DA-4FF5-BD43-3096BB242B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2727351" y="1959205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64" name="Рисунок 63">
            <a:hlinkClick r:id="rId15" action="ppaction://hlinksldjump"/>
            <a:extLst>
              <a:ext uri="{FF2B5EF4-FFF2-40B4-BE49-F238E27FC236}">
                <a16:creationId xmlns:a16="http://schemas.microsoft.com/office/drawing/2014/main" id="{C9A4D8FF-245A-48E8-B293-FD257DF070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4694532" y="1959205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65" name="Рисунок 64">
            <a:hlinkClick r:id="rId16" action="ppaction://hlinksldjump"/>
            <a:extLst>
              <a:ext uri="{FF2B5EF4-FFF2-40B4-BE49-F238E27FC236}">
                <a16:creationId xmlns:a16="http://schemas.microsoft.com/office/drawing/2014/main" id="{5AD19CD0-4366-4EAF-B58C-05983BB96E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5696514" y="1959205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66" name="Рисунок 65">
            <a:hlinkClick r:id="rId17" action="ppaction://hlinksldjump"/>
            <a:extLst>
              <a:ext uri="{FF2B5EF4-FFF2-40B4-BE49-F238E27FC236}">
                <a16:creationId xmlns:a16="http://schemas.microsoft.com/office/drawing/2014/main" id="{B7D5E1BF-1FBC-4821-817E-1F09AED915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6686235" y="1959205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70" name="Рисунок 69">
            <a:hlinkClick r:id="rId18" action="ppaction://hlinksldjump"/>
            <a:extLst>
              <a:ext uri="{FF2B5EF4-FFF2-40B4-BE49-F238E27FC236}">
                <a16:creationId xmlns:a16="http://schemas.microsoft.com/office/drawing/2014/main" id="{9A7D400E-79F3-4F81-B600-9C730E39EA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3704811" y="2948531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72" name="Рисунок 71">
            <a:hlinkClick r:id="rId19" action="ppaction://hlinksldjump"/>
            <a:extLst>
              <a:ext uri="{FF2B5EF4-FFF2-40B4-BE49-F238E27FC236}">
                <a16:creationId xmlns:a16="http://schemas.microsoft.com/office/drawing/2014/main" id="{263092C0-071D-44FF-AD1D-5E4E7CCA89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2727351" y="2948531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73" name="Рисунок 72">
            <a:hlinkClick r:id="rId20" action="ppaction://hlinksldjump"/>
            <a:extLst>
              <a:ext uri="{FF2B5EF4-FFF2-40B4-BE49-F238E27FC236}">
                <a16:creationId xmlns:a16="http://schemas.microsoft.com/office/drawing/2014/main" id="{5886C606-DAC3-4B80-ABC7-0F0D7C489F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4694532" y="2948531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74" name="Рисунок 73">
            <a:hlinkClick r:id="rId21" action="ppaction://hlinksldjump"/>
            <a:extLst>
              <a:ext uri="{FF2B5EF4-FFF2-40B4-BE49-F238E27FC236}">
                <a16:creationId xmlns:a16="http://schemas.microsoft.com/office/drawing/2014/main" id="{29682BDD-3066-4175-B261-E048E07E99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5696514" y="2948531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79" name="Рисунок 78">
            <a:hlinkClick r:id="rId22" action="ppaction://hlinksldjump"/>
            <a:extLst>
              <a:ext uri="{FF2B5EF4-FFF2-40B4-BE49-F238E27FC236}">
                <a16:creationId xmlns:a16="http://schemas.microsoft.com/office/drawing/2014/main" id="{293D547D-B6CA-478B-BE56-DA34EA1A28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4694532" y="3937858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81" name="Рисунок 80">
            <a:hlinkClick r:id="rId23" action="ppaction://hlinksldjump"/>
            <a:extLst>
              <a:ext uri="{FF2B5EF4-FFF2-40B4-BE49-F238E27FC236}">
                <a16:creationId xmlns:a16="http://schemas.microsoft.com/office/drawing/2014/main" id="{D9CAD851-B58F-4450-8C26-C399321342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6" b="376"/>
          <a:stretch/>
        </p:blipFill>
        <p:spPr>
          <a:xfrm>
            <a:off x="3704811" y="3937858"/>
            <a:ext cx="810000" cy="810000"/>
          </a:xfrm>
          <a:prstGeom prst="ellipse">
            <a:avLst/>
          </a:prstGeom>
          <a:solidFill>
            <a:srgbClr val="FF4F00"/>
          </a:solidFill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7011AA5-59B4-409C-BD24-2D206C75878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F5FD873-99AB-4F1E-BABB-95C7E91F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C3A276B-2096-4C37-BE25-B3C3FDB4B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B395891-6CC2-424A-924A-F434DE9EB6D4}"/>
              </a:ext>
            </a:extLst>
          </p:cNvPr>
          <p:cNvSpPr/>
          <p:nvPr/>
        </p:nvSpPr>
        <p:spPr>
          <a:xfrm>
            <a:off x="0" y="0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Завершить игру</a:t>
            </a:r>
          </a:p>
        </p:txBody>
      </p:sp>
    </p:spTree>
    <p:extLst>
      <p:ext uri="{BB962C8B-B14F-4D97-AF65-F5344CB8AC3E}">
        <p14:creationId xmlns:p14="http://schemas.microsoft.com/office/powerpoint/2010/main" val="9123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8C7D5FB1-075E-4A68-948E-CB0717C683FA}"/>
              </a:ext>
            </a:extLst>
          </p:cNvPr>
          <p:cNvSpPr/>
          <p:nvPr/>
        </p:nvSpPr>
        <p:spPr>
          <a:xfrm>
            <a:off x="6676963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0E26A5A-D11E-44EF-A011-7528EA0C571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t="5103" b="5103"/>
          <a:stretch/>
        </p:blipFill>
        <p:spPr bwMode="auto">
          <a:xfrm>
            <a:off x="6229226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DED9D5-A2D4-4FD2-9DE1-18DD5E2542DB}"/>
              </a:ext>
            </a:extLst>
          </p:cNvPr>
          <p:cNvSpPr/>
          <p:nvPr/>
        </p:nvSpPr>
        <p:spPr>
          <a:xfrm>
            <a:off x="248161" y="928480"/>
            <a:ext cx="5592186" cy="34317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Михаил Шеин</a:t>
            </a:r>
          </a:p>
          <a:p>
            <a:pPr defTabSz="1625478"/>
            <a:endParaRPr lang="ru-RU" sz="9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Осада Смоленска (Смоленская оборона) — один из ключевых эпизодов Русско-польской войны 1609—1618 годов. Польско-литовские войска короля Сигизмунда III под командованием </a:t>
            </a:r>
            <a:r>
              <a:rPr lang="ru-RU" sz="1400" dirty="0" err="1">
                <a:solidFill>
                  <a:prstClr val="white"/>
                </a:solidFill>
              </a:rPr>
              <a:t>польного</a:t>
            </a:r>
            <a:r>
              <a:rPr lang="ru-RU" sz="1400" dirty="0">
                <a:solidFill>
                  <a:prstClr val="white"/>
                </a:solidFill>
              </a:rPr>
              <a:t> гетмана коронного Станислава </a:t>
            </a:r>
            <a:r>
              <a:rPr lang="ru-RU" sz="1400" dirty="0" err="1">
                <a:solidFill>
                  <a:prstClr val="white"/>
                </a:solidFill>
              </a:rPr>
              <a:t>Жолкевского</a:t>
            </a:r>
            <a:r>
              <a:rPr lang="ru-RU" sz="1400" dirty="0">
                <a:solidFill>
                  <a:prstClr val="white"/>
                </a:solidFill>
              </a:rPr>
              <a:t> с 16 (26) сентября 1609 по 3 (13) июня 1611 осаждали стратегически важный Смоленск, обороняемый русским гарнизоном под командованием воеводы Михаила Шеина.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Осада окончилась взятием города после полного истощения сил гарнизона крепости, однако из-за крупных потерь, понесённых под Смоленском, войско короля Сигизмунда III впоследствии не смогло направиться к Москве на помощь польскому гарнизону и отступило в пределы Речи Посполитой.</a:t>
            </a:r>
          </a:p>
        </p:txBody>
      </p:sp>
    </p:spTree>
    <p:extLst>
      <p:ext uri="{BB962C8B-B14F-4D97-AF65-F5344CB8AC3E}">
        <p14:creationId xmlns:p14="http://schemas.microsoft.com/office/powerpoint/2010/main" val="649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045720" y="1341367"/>
            <a:ext cx="705256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Важную роль в победе Второго ополчения под Москвой сыграл этот польский перебежчик, предпринявший атаку своим эскадроном и отрядом российских дворян на измождённые польские войска.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225324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 Павел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Хмелевский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Александр </a:t>
            </a:r>
            <a:r>
              <a:rPr lang="ru-RU" sz="1600" err="1">
                <a:solidFill>
                  <a:schemeClr val="bg1"/>
                </a:solidFill>
                <a:latin typeface="+mj-lt"/>
              </a:rPr>
              <a:t>Гонсевский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88850" y="3225324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Станислав </a:t>
            </a:r>
            <a:r>
              <a:rPr lang="ru-RU" sz="1600" err="1">
                <a:solidFill>
                  <a:schemeClr val="bg1"/>
                </a:solidFill>
                <a:latin typeface="+mj-lt"/>
              </a:rPr>
              <a:t>Жолкевский</a:t>
            </a:r>
            <a:r>
              <a:rPr lang="ru-RU" sz="160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Николай</a:t>
            </a:r>
            <a:br>
              <a:rPr lang="ru-RU" sz="1600">
                <a:solidFill>
                  <a:schemeClr val="bg1"/>
                </a:solidFill>
                <a:latin typeface="+mj-lt"/>
              </a:rPr>
            </a:br>
            <a:r>
              <a:rPr lang="ru-RU" sz="1600">
                <a:solidFill>
                  <a:schemeClr val="bg1"/>
                </a:solidFill>
                <a:latin typeface="+mj-lt"/>
              </a:rPr>
              <a:t>Струсь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87B4FBC-EBB2-4D03-AB7F-6E3CA5B7F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892216A-913E-4135-B450-EF98567C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0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C7A4A084-0F04-447D-9396-465BBFF78166}"/>
              </a:ext>
            </a:extLst>
          </p:cNvPr>
          <p:cNvSpPr/>
          <p:nvPr/>
        </p:nvSpPr>
        <p:spPr>
          <a:xfrm>
            <a:off x="6170451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4CAD50-E989-49A5-9547-D344BF0C88FA}"/>
              </a:ext>
            </a:extLst>
          </p:cNvPr>
          <p:cNvSpPr/>
          <p:nvPr/>
        </p:nvSpPr>
        <p:spPr>
          <a:xfrm>
            <a:off x="248161" y="1166813"/>
            <a:ext cx="5112509" cy="3216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Павел Хмелевский</a:t>
            </a:r>
          </a:p>
          <a:p>
            <a:pPr defTabSz="1625478"/>
            <a:endParaRPr lang="ru-RU" sz="9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России в составе польского войска оказался около 1607 года. Служил Лжедмитрию II. В 1612 году в звании ротмистра осаждённого польского войска в Москве перебежал в лагерь Второго ополчения.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Именно Хмелевский вместе с Кузьмой Мининым в критический момент сражения с деблокирующей армией Ходкевича 3 сентября 1612 года нанёс удар по полякам, благодаря которому удалось переломить ход упорного и долгого сражения. В результате Ходкевич ушёл, а потом (через пару месяцев) сдался</a:t>
            </a:r>
            <a:r>
              <a:rPr lang="ru-RU" sz="1400" dirty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и осаждённый в Кремле польский гарнизон.</a:t>
            </a:r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56307F-FD48-461B-9776-7543707C910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/>
          <a:srcRect l="21600" r="21600"/>
          <a:stretch/>
        </p:blipFill>
        <p:spPr bwMode="auto">
          <a:xfrm>
            <a:off x="6229226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01614FFC-2966-43E4-B8B9-6935DE98F970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18F2F80-4E6A-48B5-8F01-8B043CC0FA1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21600" r="21600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3662CC-C346-47D8-8166-1A623551F198}"/>
              </a:ext>
            </a:extLst>
          </p:cNvPr>
          <p:cNvSpPr/>
          <p:nvPr/>
        </p:nvSpPr>
        <p:spPr>
          <a:xfrm>
            <a:off x="248161" y="1166813"/>
            <a:ext cx="5112509" cy="3216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Павел Хмелевский</a:t>
            </a:r>
          </a:p>
          <a:p>
            <a:pPr defTabSz="1625478"/>
            <a:endParaRPr lang="ru-RU" sz="9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России в составе польского войска оказался около 1607 года. Служил Лжедмитрию II. В 1612 году в звании ротмистра осаждённого польского войска в Москве перебежал в лагерь Второго ополчения.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Именно Хмелевский вместе с Кузьмой Мининым в критический момент сражения с деблокирующей армией Ходкевича 3 сентября 1612 года нанёс удар по полякам, благодаря которому удалось переломить ход упорного и долгого сражения. В результате Ходкевич ушёл, а потом (через пару месяцев) сдался</a:t>
            </a:r>
            <a:r>
              <a:rPr lang="ru-RU" sz="1400" dirty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и осаждённый в Кремле польский гарнизон.</a:t>
            </a:r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32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013254" y="1062246"/>
            <a:ext cx="727999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Активно участвовал в подавлении восстания Болотникова. В 1610 году снял осаду Москвы от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тушинцев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, возглавив русско-шведские войска. Считался претендентом на царский трон, по некоторым данным был отравлен на пиру, так как пользовался огромной популярностью в Москве.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263010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Михаил Скопин-Шуйский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Михаил Романов-Рындин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88850" y="3263010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 Илья Багратион-Давыдов 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Борис Зюзин-Зарецкий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F9B0B07-3CD6-46DF-BC75-7B0E60BA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A9DD40CA-900F-449D-AC79-C9C1B9C0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11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11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785F20A0-D595-4F36-8BD1-12BDB7316500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10360EC-A6D5-4715-ADA8-9C03E2ABEC5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t="8711" b="8711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C98439-7781-46DF-8B64-D18EC75B41A8}"/>
              </a:ext>
            </a:extLst>
          </p:cNvPr>
          <p:cNvSpPr/>
          <p:nvPr/>
        </p:nvSpPr>
        <p:spPr>
          <a:xfrm>
            <a:off x="358775" y="837666"/>
            <a:ext cx="5721812" cy="3554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Князь Михаил </a:t>
            </a:r>
          </a:p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Скопин-Шуйский 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600" dirty="0">
                <a:solidFill>
                  <a:prstClr val="white"/>
                </a:solidFill>
              </a:rPr>
              <a:t>В 1608 году Скопин-Шуйский был отправлен царём Василием </a:t>
            </a:r>
            <a:r>
              <a:rPr lang="en-US" sz="1600" dirty="0">
                <a:solidFill>
                  <a:prstClr val="white"/>
                </a:solidFill>
              </a:rPr>
              <a:t>IV </a:t>
            </a:r>
            <a:r>
              <a:rPr lang="ru-RU" sz="1600" dirty="0">
                <a:solidFill>
                  <a:prstClr val="white"/>
                </a:solidFill>
              </a:rPr>
              <a:t>Шуйским для переговоров со шведами в Новгород Великий. Ему удалось договориться о шведской помощи России в борьбе с Лжедмитрием II. В 1609 году он с русско-шведским войском выступил на выручку столице, которую держал в осаде Лжедмитрий II. Разбив в сражениях под Торжком, Тверью и Дмитровом отряды приверженцев самозванца и освободив от них Поволжье, Скопин-Шуйский снял блокаду с Москвы и вступил в неё в марте 1610 года. </a:t>
            </a:r>
          </a:p>
        </p:txBody>
      </p:sp>
    </p:spTree>
    <p:extLst>
      <p:ext uri="{BB962C8B-B14F-4D97-AF65-F5344CB8AC3E}">
        <p14:creationId xmlns:p14="http://schemas.microsoft.com/office/powerpoint/2010/main" val="37530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7CBAF246-7735-425F-B4A3-093B39112BC3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809CBF-EDF4-4759-BD01-0EB0A788EA6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t="8711" b="8711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3525A3-AE97-4CC3-B216-99824B458D28}"/>
              </a:ext>
            </a:extLst>
          </p:cNvPr>
          <p:cNvSpPr/>
          <p:nvPr/>
        </p:nvSpPr>
        <p:spPr>
          <a:xfrm>
            <a:off x="358775" y="837666"/>
            <a:ext cx="5721812" cy="3554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Князь Михаил </a:t>
            </a:r>
          </a:p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Скопин-Шуйский 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600" dirty="0">
                <a:solidFill>
                  <a:prstClr val="white"/>
                </a:solidFill>
              </a:rPr>
              <a:t>В 1608 году Скопин-Шуйский был отправлен царём Василием </a:t>
            </a:r>
            <a:r>
              <a:rPr lang="en-US" sz="1600" dirty="0">
                <a:solidFill>
                  <a:prstClr val="white"/>
                </a:solidFill>
              </a:rPr>
              <a:t>IV </a:t>
            </a:r>
            <a:r>
              <a:rPr lang="ru-RU" sz="1600" dirty="0">
                <a:solidFill>
                  <a:prstClr val="white"/>
                </a:solidFill>
              </a:rPr>
              <a:t>Шуйским для переговоров со шведами в Новгород Великий. Ему удалось договориться о шведской помощи России в борьбе с Лжедмитрием II. В 1609 году он с русско-шведским войском выступил на выручку столице, которую держал в осаде Лжедмитрий II. Разбив в сражениях под Торжком, Тверью и Дмитровом отряды приверженцев самозванца и освободив от них Поволжье, Скопин-Шуйский снял блокаду с Москвы и вступил в неё в марте 1610 года. </a:t>
            </a:r>
          </a:p>
        </p:txBody>
      </p:sp>
    </p:spTree>
    <p:extLst>
      <p:ext uri="{BB962C8B-B14F-4D97-AF65-F5344CB8AC3E}">
        <p14:creationId xmlns:p14="http://schemas.microsoft.com/office/powerpoint/2010/main" val="8628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234438" y="879121"/>
            <a:ext cx="6964050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Всё время Московского осадного сидения он заведовал казённым двором. Денежная казна до того оскудела, что жалованье польским солдатам пришлось выдавать вещами из царской сокровищницы. Но и его соратники делали всё, что только могли, для сбережения этих сокровищ, а потому наиболее ценные вещи они отпускали не иначе, как в заклад, оставляя за собой право выкупа; а те вещи, которые употреблялись при венчании царей, даже и в заклад не отпускали.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275368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Алексей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Плещеев</a:t>
            </a: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Илья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Андронов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88850" y="3275368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Фёдор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Шереметев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Дмитрий </a:t>
            </a:r>
          </a:p>
          <a:p>
            <a:pPr algn="ctr"/>
            <a:r>
              <a:rPr lang="ru-RU" sz="1600" err="1">
                <a:solidFill>
                  <a:schemeClr val="bg1"/>
                </a:solidFill>
                <a:latin typeface="+mj-lt"/>
              </a:rPr>
              <a:t>Углицкий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8E5114E-A421-4478-826B-771EEDC04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D66800E-74AE-4AE8-9862-96ABD4CCA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8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556B1CFC-0D4B-4F88-9A9C-6AC7EE9929F4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E175B2-B339-4015-88BB-816625B4D875}"/>
              </a:ext>
            </a:extLst>
          </p:cNvPr>
          <p:cNvSpPr/>
          <p:nvPr/>
        </p:nvSpPr>
        <p:spPr>
          <a:xfrm>
            <a:off x="358775" y="891066"/>
            <a:ext cx="5721812" cy="38318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Фёдор Шереметев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Русский боярин, воевода и государственный деятель из рода Шереметевых.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начале 1610 года соединился с Михаилом Скопиным-Шуйским и освободил Москву. После смерти Скопина-Шуйского и низложения Шуйского Шереметев стоял в Думе вместе с патриархом Гермогеном за русского кандидата, но позже высказался за королевича Владислава и, находясь в числе 7 бояр («Семибоярщина»), участвовал в посольстве с предложением короны Владиславу. Вместе с поляками выдержал осаду и вышел из Москвы только по освобождении её Дмитрием Пожарским. Самым активным образом способствовал избранию Михаила Фёдоровича на царство и возглавлял посольство Земского собора в Кострому, сумевшее 14 марта 1613 года уговорить Михаила принять царский венец.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1485265-107E-4B45-8682-5B1399933E4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5576" r="15576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9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3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B16F92D0-5662-4893-A868-AED8DC136A77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82053C-6849-4F0B-B7D3-06F722A95D8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5576" r="15576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FF6CA4-18D9-4137-A456-C341E2CCA016}"/>
              </a:ext>
            </a:extLst>
          </p:cNvPr>
          <p:cNvSpPr/>
          <p:nvPr/>
        </p:nvSpPr>
        <p:spPr>
          <a:xfrm>
            <a:off x="358775" y="891066"/>
            <a:ext cx="5721812" cy="38318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Фёдор Шереметев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Русский боярин, воевода и государственный деятель из рода Шереметевых.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начале 1610 года соединился с Михаилом Скопиным-Шуйским и освободил Москву. После смерти Скопина-Шуйского и низложения Шуйского Шереметев стоял в Думе вместе с патриархом Гермогеном за русского кандидата, но позже высказался за королевича Владислава и, находясь в числе 7 бояр («Семибоярщина»), участвовал в посольстве с предложением короны Владиславу. Вместе с поляками выдержал осаду и вышел из Москвы только по освобождении её Дмитрием Пожарским. Самым активным образом способствовал избранию Михаила Фёдоровича на царство и возглавлял посольство Земского собора в Кострому, сумевшее 14 марта 1613 года уговорить Михаила принять царский венец.</a:t>
            </a:r>
          </a:p>
        </p:txBody>
      </p:sp>
    </p:spTree>
    <p:extLst>
      <p:ext uri="{BB962C8B-B14F-4D97-AF65-F5344CB8AC3E}">
        <p14:creationId xmlns:p14="http://schemas.microsoft.com/office/powerpoint/2010/main" val="40545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420626" y="1264023"/>
            <a:ext cx="6591674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Крестьянин из села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Домнино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, прославившийся спасением Михаила Романова от польско-литовского отряда во время русско-польской войны.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1854799" y="3056880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Сусанин</a:t>
            </a:r>
          </a:p>
        </p:txBody>
      </p:sp>
      <p:sp>
        <p:nvSpPr>
          <p:cNvPr id="18" name="Скругленный прямоугольник 12">
            <a:hlinkClick r:id="rId5" action="ppaction://hlinksldjump"/>
            <a:extLst>
              <a:ext uri="{FF2B5EF4-FFF2-40B4-BE49-F238E27FC236}">
                <a16:creationId xmlns:a16="http://schemas.microsoft.com/office/drawing/2014/main" id="{DEC11BCD-CBD9-49F7-9CE6-599F81222BDA}"/>
              </a:ext>
            </a:extLst>
          </p:cNvPr>
          <p:cNvSpPr/>
          <p:nvPr/>
        </p:nvSpPr>
        <p:spPr>
          <a:xfrm>
            <a:off x="4769201" y="3056880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Герасим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Курин</a:t>
            </a:r>
          </a:p>
        </p:txBody>
      </p:sp>
      <p:sp>
        <p:nvSpPr>
          <p:cNvPr id="19" name="Скругленный прямоугольник 12">
            <a:hlinkClick r:id="rId5" action="ppaction://hlinksldjump"/>
            <a:extLst>
              <a:ext uri="{FF2B5EF4-FFF2-40B4-BE49-F238E27FC236}">
                <a16:creationId xmlns:a16="http://schemas.microsoft.com/office/drawing/2014/main" id="{57E7998B-29A9-4094-95DC-8150D3639C67}"/>
              </a:ext>
            </a:extLst>
          </p:cNvPr>
          <p:cNvSpPr/>
          <p:nvPr/>
        </p:nvSpPr>
        <p:spPr>
          <a:xfrm>
            <a:off x="1854799" y="3971156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Егор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Стулов</a:t>
            </a:r>
          </a:p>
        </p:txBody>
      </p:sp>
      <p:sp>
        <p:nvSpPr>
          <p:cNvPr id="20" name="Скругленный прямоугольник 12">
            <a:hlinkClick r:id="rId5" action="ppaction://hlinksldjump"/>
            <a:extLst>
              <a:ext uri="{FF2B5EF4-FFF2-40B4-BE49-F238E27FC236}">
                <a16:creationId xmlns:a16="http://schemas.microsoft.com/office/drawing/2014/main" id="{934B5E8C-78A9-4EC0-A7D6-0DDDA72631AA}"/>
              </a:ext>
            </a:extLst>
          </p:cNvPr>
          <p:cNvSpPr/>
          <p:nvPr/>
        </p:nvSpPr>
        <p:spPr>
          <a:xfrm>
            <a:off x="4769201" y="3971156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Фёдор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Конюхов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DBF2A2F-DA2A-4A72-A5FD-B1950877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FB6958E-316A-4BB2-9609-F97D4155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39036" y="1242129"/>
            <a:ext cx="8081114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Историк Николай Карамзин так писал о нём: «Служил шести царям, не служа ни Отечеству, ни добродетели ... лукавил, изменял… и погиб в лучший час своей государственной жизни как страдалец за достоинство народа российского».</a:t>
            </a:r>
          </a:p>
          <a:p>
            <a:pPr algn="ctr">
              <a:lnSpc>
                <a:spcPct val="114000"/>
              </a:lnSpc>
            </a:pP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209354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err="1">
                <a:solidFill>
                  <a:schemeClr val="bg1"/>
                </a:solidFill>
                <a:latin typeface="+mj-lt"/>
              </a:rPr>
              <a:t>Баюш</a:t>
            </a:r>
            <a:r>
              <a:rPr lang="ru-RU" sz="160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Разгильдеев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Богдан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Бельский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4788850" y="3209354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Александр Ростовский 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Михаил </a:t>
            </a:r>
            <a:r>
              <a:rPr lang="ru-RU" sz="1600" err="1">
                <a:solidFill>
                  <a:schemeClr val="bg1"/>
                </a:solidFill>
                <a:latin typeface="+mj-lt"/>
              </a:rPr>
              <a:t>Борятинский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4A33CC-F230-48CD-AEB1-02D23FAE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10548E4-A9D0-4A31-8158-5D9F9355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9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566EF867-33EB-4D87-B874-67D18ABD602F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6B02CE-7A72-4056-9882-98CD90B4400B}"/>
              </a:ext>
            </a:extLst>
          </p:cNvPr>
          <p:cNvSpPr/>
          <p:nvPr/>
        </p:nvSpPr>
        <p:spPr>
          <a:xfrm>
            <a:off x="358775" y="837666"/>
            <a:ext cx="5444313" cy="4262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Богдан Бельский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1610 году в Казань пришли известия о том, что польско-литовские войска заняли Москву. Дьяк Никанор Шульгин с большей частью казанцев решил принести присягу на верность Лжедмитрию II.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Казанский воевода, боярин Богдан Яковлевич Бельский убеждал горожан не присягать самозванцу, а признать законным царём того кандидата, который будет избран в Москве.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марте 1611 года казанцы, подстрекаемые дьяком Шульгиным, схватили и </a:t>
            </a:r>
            <a:r>
              <a:rPr lang="en-US" sz="1400" dirty="0">
                <a:solidFill>
                  <a:prstClr val="white"/>
                </a:solidFill>
              </a:rPr>
              <a:t>c</a:t>
            </a:r>
            <a:r>
              <a:rPr lang="ru-RU" sz="1400" dirty="0">
                <a:solidFill>
                  <a:prstClr val="white"/>
                </a:solidFill>
              </a:rPr>
              <a:t>бросили воеводу с башни.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Через три дня Лжедмитрий II был убит. Поняв опасность своего положения, казанские бояре поспешили реабилитировать Бельского и похоронить его с почестями.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4C3CFF53-FC14-483F-8867-3D166338B00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7549" r="17549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6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6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B2355522-306B-4228-8B8A-4D8DA2F0C471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54642EF-DF49-4FD1-9000-130CB9F30A2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7549" r="17549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23E9BE-AB02-47EB-97F9-18646F297F92}"/>
              </a:ext>
            </a:extLst>
          </p:cNvPr>
          <p:cNvSpPr/>
          <p:nvPr/>
        </p:nvSpPr>
        <p:spPr>
          <a:xfrm>
            <a:off x="358775" y="837666"/>
            <a:ext cx="5444313" cy="4262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Богдан Бельский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1610 году в Казань пришли известия о том, что польско-литовские войска заняли Москву. Дьяк Никанор Шульгин с большей частью казанцев решил принести присягу на верность Лжедмитрию II.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Казанский воевода, боярин Богдан Яковлевич Бельский убеждал горожан не присягать самозванцу, а признать законным царём того кандидата, который будет избран в Москве.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марте 1611 года казанцы, подстрекаемые дьяком Шульгиным, схватили и </a:t>
            </a:r>
            <a:r>
              <a:rPr lang="en-US" sz="1400" dirty="0">
                <a:solidFill>
                  <a:prstClr val="white"/>
                </a:solidFill>
              </a:rPr>
              <a:t>c</a:t>
            </a:r>
            <a:r>
              <a:rPr lang="ru-RU" sz="1400" dirty="0">
                <a:solidFill>
                  <a:prstClr val="white"/>
                </a:solidFill>
              </a:rPr>
              <a:t>бросили воеводу с башни.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Через три дня Лжедмитрий II был убит. Поняв опасность своего положения, казанские бояре поспешили реабилитировать Бельского и похоронить его с почестями.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12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80453" y="1031137"/>
            <a:ext cx="75692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В 1610 году он стал на­сто­я­те­лем Тро­и­це-Сер­ги­е­вой Лав­ры. Лав­ра бы­ла в оса­де. Пре­по­доб­ный Ди­о­ни­сий воз­гла­вил ор­га­ни­за­цию обо­ро­ны. На­ря­ду с ке­ла­рем Лав­ры Ав­ра­ами­ем Па­ли­цы­ным пре­по­доб­ный стал ав­то­ром воз­зва­ний к рус­ско­му на­ро­ду, вско­лых­нув­ших осво­бо­ди­тель­ное </a:t>
            </a:r>
            <a:br>
              <a:rPr lang="ru-RU" sz="1600" dirty="0">
                <a:solidFill>
                  <a:schemeClr val="bg1"/>
                </a:solidFill>
                <a:latin typeface="+mj-lt"/>
              </a:rPr>
            </a:br>
            <a:r>
              <a:rPr lang="ru-RU" sz="1600" dirty="0">
                <a:solidFill>
                  <a:schemeClr val="bg1"/>
                </a:solidFill>
                <a:latin typeface="+mj-lt"/>
              </a:rPr>
              <a:t>дви­же­ние.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59147" y="3115499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Дионисий Радонежский 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Софроний </a:t>
            </a:r>
            <a:r>
              <a:rPr lang="ru-RU" sz="1600" err="1">
                <a:solidFill>
                  <a:schemeClr val="bg1"/>
                </a:solidFill>
                <a:latin typeface="+mj-lt"/>
              </a:rPr>
              <a:t>Врачанский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64853" y="3098194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Никодим </a:t>
            </a:r>
            <a:r>
              <a:rPr lang="ru-RU" sz="1600" err="1">
                <a:solidFill>
                  <a:schemeClr val="bg1"/>
                </a:solidFill>
                <a:latin typeface="+mj-lt"/>
              </a:rPr>
              <a:t>Святогорец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Евфимий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Афонский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73E55EB-5DF5-4D9A-B3C6-C3CA226B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F564077-9A73-474F-AB78-0297B375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8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9DC54402-465D-4B7C-941A-63B659116DB5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F1BFDA1-E697-4F1A-A085-C3FA1F62307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350" r="350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EAE239-AB45-4A08-B4E8-5AFC881586BF}"/>
              </a:ext>
            </a:extLst>
          </p:cNvPr>
          <p:cNvSpPr/>
          <p:nvPr/>
        </p:nvSpPr>
        <p:spPr>
          <a:xfrm>
            <a:off x="358775" y="774911"/>
            <a:ext cx="5444313" cy="4524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Дионисий Радонежский </a:t>
            </a:r>
          </a:p>
          <a:p>
            <a:pPr defTabSz="1625478"/>
            <a:endParaRPr lang="ru-RU" sz="8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В «Повести об освобождении Москвы от поляков в 1612 году и избрании царя Михаила» писатель Николай Костомаров не случайно приводит текст этого воззвания. И через несколько веков в нём слышится взволнованный голос архимандрита Дионисия: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«Сами видите близкую конечную погибель всех христиан. Где только завладели литовские люди, в каких городах, какое разорение учинилось Московскому государству. Где святая церковь? Где Божии образа? Где иноки, цветущие многолетними сединами, где и хорошо украшенные добродетелями? Не всё ли до конца разорено и обречено злым поруганием?»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Затем, как пишет Костомаров, архимандрит Дионисий посадил у себя в келье переписчиков, сделал с текста много списков и разослал их в разные стороны с людьми, приходившими в обитель святого Сергия.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В октябре 1611 года эта грамота попала в Нижний Новгород. Выслушав её, посадский староста Кузьма Захарьевич Минин-Сухорук начал собирать народное ополчение. Ведь в воззвании Дионисия Радонежского содержался призыв к конкретным действиям.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42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2284D908-6B74-433C-B48C-4AC4B676D95D}"/>
              </a:ext>
            </a:extLst>
          </p:cNvPr>
          <p:cNvSpPr/>
          <p:nvPr/>
        </p:nvSpPr>
        <p:spPr>
          <a:xfrm>
            <a:off x="6647575" y="4370371"/>
            <a:ext cx="1660526" cy="38837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1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C07912-E4E2-45B8-A8A4-94DDEA00C11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350" r="350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80162D-E743-47FB-AB56-286B86F2EF36}"/>
              </a:ext>
            </a:extLst>
          </p:cNvPr>
          <p:cNvSpPr/>
          <p:nvPr/>
        </p:nvSpPr>
        <p:spPr>
          <a:xfrm>
            <a:off x="358775" y="774911"/>
            <a:ext cx="5444313" cy="4524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Дионисий Радонежский </a:t>
            </a:r>
          </a:p>
          <a:p>
            <a:pPr defTabSz="1625478"/>
            <a:endParaRPr lang="ru-RU" sz="8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В «Повести об освобождении Москвы от поляков в 1612 году и избрании царя Михаила» писатель Николай Костомаров не случайно приводит текст этого воззвания. И через несколько веков в нём слышится взволнованный голос архимандрита Дионисия: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«Сами видите близкую конечную погибель всех христиан. Где только завладели литовские люди, в каких городах, какое разорение учинилось Московскому государству. Где святая церковь? Где Божии образа? Где иноки, цветущие многолетними сединами, где и хорошо украшенные добродетелями? Не всё ли до конца разорено и обречено злым поруганием?»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Затем, как пишет Костомаров, архимандрит Дионисий посадил у себя в келье переписчиков, сделал с текста много списков и разослал их в разные стороны с людьми, приходившими в обитель святого Сергия.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В октябре 1611 года эта грамота попала в Нижний Новгород. Выслушав её, посадский староста Кузьма Захарьевич Минин-Сухорук начал собирать народное ополчение. Ведь в воззвании Дионисия Радонежского содержался призыв к конкретным действиям.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09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828793" y="954277"/>
            <a:ext cx="7317178" cy="222618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Оставаясь верным присяге, летом 1608 года выступил с отрядом сибирских стрельцов в европейскую часть России для борьбы с войском «Тушинского вора» Лжедмитрия II. Совершив беспрецедентный переход из Туруханского края, 1200 человек, соединившись по пути с шестью сотнями архангельских стрельцов, неожиданно появились у Костромы, разбили Александра Лисовского и освободили от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тушинцев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этот город вместе с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Ипатьевским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монастырём.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65871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err="1">
                <a:solidFill>
                  <a:schemeClr val="bg1"/>
                </a:solidFill>
                <a:latin typeface="+mj-lt"/>
              </a:rPr>
              <a:t>Еналей</a:t>
            </a:r>
            <a:r>
              <a:rPr lang="ru-RU" sz="160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err="1">
                <a:solidFill>
                  <a:schemeClr val="bg1"/>
                </a:solidFill>
                <a:latin typeface="+mj-lt"/>
              </a:rPr>
              <a:t>Шугуров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err="1">
                <a:solidFill>
                  <a:schemeClr val="bg1"/>
                </a:solidFill>
                <a:latin typeface="+mj-lt"/>
              </a:rPr>
              <a:t>Давыд</a:t>
            </a:r>
            <a:r>
              <a:rPr lang="ru-RU" sz="1600">
                <a:solidFill>
                  <a:schemeClr val="bg1"/>
                </a:solidFill>
                <a:latin typeface="+mj-lt"/>
              </a:rPr>
              <a:t> Жеребцов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4788850" y="365871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Ефанов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1835150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Фёдор Годунов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D97044F-0B3F-4A51-8147-AB0CE139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C7321F7-A14F-4537-A7FD-1CA118FE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2164F755-4441-4CCE-B4A2-C7CF0CDB08BA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D2E8BE-D5FD-4828-A2E5-337D4A982BA5}"/>
              </a:ext>
            </a:extLst>
          </p:cNvPr>
          <p:cNvSpPr/>
          <p:nvPr/>
        </p:nvSpPr>
        <p:spPr>
          <a:xfrm>
            <a:off x="358775" y="837666"/>
            <a:ext cx="5841063" cy="441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 err="1">
                <a:solidFill>
                  <a:prstClr val="white"/>
                </a:solidFill>
                <a:latin typeface="Roboto Slab"/>
              </a:rPr>
              <a:t>Давыд</a:t>
            </a:r>
            <a:r>
              <a:rPr lang="ru-RU" sz="3200" dirty="0">
                <a:solidFill>
                  <a:prstClr val="white"/>
                </a:solidFill>
                <a:latin typeface="Roboto Slab"/>
              </a:rPr>
              <a:t> Жеребцов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После освобождения Костромы Жеребцов пошёл на соединение с князем Михаилом Скопиным-Шуйским, формирующим армию в Калязине. Приведённый Жеребцовым отряд существенно усилил войско Скопина-Шуйского и впоследствии составлял одну из наиболее боеспособных его частей.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После прибытия в разблокированную Москву в составе войска Скопина-Шуйского, воевода Жеребцов за свои многочисленные подвиги был щедро награждён Василием Шуйским. Поскольку в тылу, в Суздале, оставался отряд Лисовского, от которого следовало ожидать попытки прорыва на запад, на </a:t>
            </a:r>
            <a:r>
              <a:rPr lang="ru-RU" sz="1300" dirty="0" err="1">
                <a:solidFill>
                  <a:prstClr val="white"/>
                </a:solidFill>
              </a:rPr>
              <a:t>Жеребцова</a:t>
            </a:r>
            <a:r>
              <a:rPr lang="ru-RU" sz="1300" dirty="0">
                <a:solidFill>
                  <a:prstClr val="white"/>
                </a:solidFill>
              </a:rPr>
              <a:t> была возложена миссия организовать оборону Калязина, где оставались немалые запасы оружия и боеприпасов.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Вскоре после прибытия </a:t>
            </a:r>
            <a:r>
              <a:rPr lang="ru-RU" sz="1300" dirty="0" err="1">
                <a:solidFill>
                  <a:prstClr val="white"/>
                </a:solidFill>
              </a:rPr>
              <a:t>Жеребцова</a:t>
            </a:r>
            <a:r>
              <a:rPr lang="ru-RU" sz="1300" dirty="0">
                <a:solidFill>
                  <a:prstClr val="white"/>
                </a:solidFill>
              </a:rPr>
              <a:t> (2 мая 1610 года) «</a:t>
            </a:r>
            <a:r>
              <a:rPr lang="ru-RU" sz="1300" dirty="0" err="1">
                <a:solidFill>
                  <a:prstClr val="white"/>
                </a:solidFill>
              </a:rPr>
              <a:t>лисовчики</a:t>
            </a:r>
            <a:r>
              <a:rPr lang="ru-RU" sz="1300" dirty="0">
                <a:solidFill>
                  <a:prstClr val="white"/>
                </a:solidFill>
              </a:rPr>
              <a:t>» внезапно напали на Троицкий Макарьев монастырь и, несмотря на отчаянное сопротивление гарнизона, овладели им. Все защитники, включая </a:t>
            </a:r>
            <a:r>
              <a:rPr lang="ru-RU" sz="1300" dirty="0" err="1">
                <a:solidFill>
                  <a:prstClr val="white"/>
                </a:solidFill>
              </a:rPr>
              <a:t>Жеребцова</a:t>
            </a:r>
            <a:r>
              <a:rPr lang="ru-RU" sz="1300" dirty="0">
                <a:solidFill>
                  <a:prstClr val="white"/>
                </a:solidFill>
              </a:rPr>
              <a:t>, погибли, а сам монастырь был разграблен.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23514D-A1DB-403F-B874-D51DCF79FE9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3135" r="13135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CAA76F5D-7CE5-4398-BB4E-76A49A533A65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0501EF4-1F6B-42BD-BCA9-777FBC5BEA5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3135" r="13135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B8C946-AFF2-4A0F-B4AB-5FCB2809B9C1}"/>
              </a:ext>
            </a:extLst>
          </p:cNvPr>
          <p:cNvSpPr/>
          <p:nvPr/>
        </p:nvSpPr>
        <p:spPr>
          <a:xfrm>
            <a:off x="358775" y="837666"/>
            <a:ext cx="5841063" cy="441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 err="1">
                <a:solidFill>
                  <a:prstClr val="white"/>
                </a:solidFill>
                <a:latin typeface="Roboto Slab"/>
              </a:rPr>
              <a:t>Давыд</a:t>
            </a:r>
            <a:r>
              <a:rPr lang="ru-RU" sz="3200" dirty="0">
                <a:solidFill>
                  <a:prstClr val="white"/>
                </a:solidFill>
                <a:latin typeface="Roboto Slab"/>
              </a:rPr>
              <a:t> Жеребцов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После освобождения Костромы Жеребцов пошёл на соединение с князем Михаилом Скопиным-Шуйским, формирующим армию в Калязине. Приведённый Жеребцовым отряд существенно усилил войско Скопина-Шуйского и впоследствии составлял одну из наиболее боеспособных его частей.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После прибытия в разблокированную Москву в составе войска Скопина-Шуйского, воевода Жеребцов за свои многочисленные подвиги был щедро награждён Василием Шуйским. Поскольку в тылу, в Суздале, оставался отряд Лисовского, от которого следовало ожидать попытки прорыва на запад, на </a:t>
            </a:r>
            <a:r>
              <a:rPr lang="ru-RU" sz="1300" dirty="0" err="1">
                <a:solidFill>
                  <a:prstClr val="white"/>
                </a:solidFill>
              </a:rPr>
              <a:t>Жеребцова</a:t>
            </a:r>
            <a:r>
              <a:rPr lang="ru-RU" sz="1300" dirty="0">
                <a:solidFill>
                  <a:prstClr val="white"/>
                </a:solidFill>
              </a:rPr>
              <a:t> была возложена миссия организовать оборону Калязина, где оставались немалые запасы оружия и боеприпасов.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Вскоре после прибытия </a:t>
            </a:r>
            <a:r>
              <a:rPr lang="ru-RU" sz="1300" dirty="0" err="1">
                <a:solidFill>
                  <a:prstClr val="white"/>
                </a:solidFill>
              </a:rPr>
              <a:t>Жеребцова</a:t>
            </a:r>
            <a:r>
              <a:rPr lang="ru-RU" sz="1300" dirty="0">
                <a:solidFill>
                  <a:prstClr val="white"/>
                </a:solidFill>
              </a:rPr>
              <a:t> (2 мая 1610 года) «</a:t>
            </a:r>
            <a:r>
              <a:rPr lang="ru-RU" sz="1300" dirty="0" err="1">
                <a:solidFill>
                  <a:prstClr val="white"/>
                </a:solidFill>
              </a:rPr>
              <a:t>лисовчики</a:t>
            </a:r>
            <a:r>
              <a:rPr lang="ru-RU" sz="1300" dirty="0">
                <a:solidFill>
                  <a:prstClr val="white"/>
                </a:solidFill>
              </a:rPr>
              <a:t>» внезапно напали на Троицкий Макарьев монастырь и, несмотря на отчаянное сопротивление гарнизона, овладели им. Все защитники, включая </a:t>
            </a:r>
            <a:r>
              <a:rPr lang="ru-RU" sz="1300" dirty="0" err="1">
                <a:solidFill>
                  <a:prstClr val="white"/>
                </a:solidFill>
              </a:rPr>
              <a:t>Жеребцова</a:t>
            </a:r>
            <a:r>
              <a:rPr lang="ru-RU" sz="1300" dirty="0">
                <a:solidFill>
                  <a:prstClr val="white"/>
                </a:solidFill>
              </a:rPr>
              <a:t>, погибли, а сам монастырь был разграблен.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74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079500" y="1001776"/>
            <a:ext cx="6985000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В 1609—1610 годах прославился защитой Троице-Сергиева монастыря от поляков, куда был назначен Василием Шуйским.  Отбил несколько приступов польских войск во главе с гетманом Яном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Сапегой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, совершал удачные вылазки и, наконец, вынудил поляков отступить от Лавры. За свою службу был награждён шубой и золотым кубком. 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325950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</a:t>
            </a:r>
          </a:p>
          <a:p>
            <a:pPr algn="ctr"/>
            <a:r>
              <a:rPr lang="ru-RU" sz="1600" err="1">
                <a:solidFill>
                  <a:schemeClr val="bg1"/>
                </a:solidFill>
                <a:latin typeface="+mj-lt"/>
              </a:rPr>
              <a:t>Полёв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Александр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Засекин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4788850" y="3325950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Фёдор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Плещеев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157546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Григорий Долгорукий-Роща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7D3CEF5-9B4A-44DD-902E-DD9554D6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6280FA6-2649-444D-900C-15B380598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0BE2C923-AFA6-4F10-8273-4D6838F170E6}"/>
              </a:ext>
            </a:extLst>
          </p:cNvPr>
          <p:cNvSpPr/>
          <p:nvPr/>
        </p:nvSpPr>
        <p:spPr>
          <a:xfrm>
            <a:off x="6676232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24DB24-5848-4844-AA36-6691CEE81231}"/>
              </a:ext>
            </a:extLst>
          </p:cNvPr>
          <p:cNvSpPr/>
          <p:nvPr/>
        </p:nvSpPr>
        <p:spPr>
          <a:xfrm>
            <a:off x="358774" y="1035496"/>
            <a:ext cx="5473701" cy="3539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Иван Сусанин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Согласно царской грамоте от 30 ноября (10 декабря) 1619 года, поздней зимой 1613 года уже наречённый Земским собором царь Михаил Романов и его мать инокиня Марфа «были на Костроме». Зная об этом, польско-литовский отряд пытался отыскать дорогу к селу, чтобы захватить юного Романова. Недалеко от Домнина они встретили вотчинного старосту Ивана Сусанина и «пытали у него» местонахождение царя Михаила Фёдоровича.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Сусанин был подвергнут жестоким пыткам, но не выдал места убежища царя и был замучен поляками и литовцами «до смерти». Бытует версия о том, что он стал их проводником, но повёл не к царю, а далеко в чащу леса к болотам.</a:t>
            </a:r>
            <a:endParaRPr lang="ru-RU" sz="1600" dirty="0">
              <a:solidFill>
                <a:prstClr val="white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BBC048-CB3B-4435-9169-1AA28A5C810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42905" t="12896" r="4868" b="8297"/>
          <a:stretch/>
        </p:blipFill>
        <p:spPr bwMode="auto">
          <a:xfrm>
            <a:off x="6227763" y="1188072"/>
            <a:ext cx="2557464" cy="25727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4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37C04DFB-F5B9-4132-89AB-01AC1184770E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1D7F64A-B902-4B1D-A368-7A4D5435975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3601" t="10792" r="35379" b="3380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C6C4A1-E302-4F4E-A020-13AC395D21B3}"/>
              </a:ext>
            </a:extLst>
          </p:cNvPr>
          <p:cNvSpPr/>
          <p:nvPr/>
        </p:nvSpPr>
        <p:spPr>
          <a:xfrm>
            <a:off x="249238" y="771621"/>
            <a:ext cx="5978525" cy="441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2800" dirty="0">
                <a:solidFill>
                  <a:prstClr val="white"/>
                </a:solidFill>
                <a:latin typeface="Roboto Slab"/>
              </a:rPr>
              <a:t>Князь Григорий Долгорукий-Роща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Осада Троице-Сергиева монастыря войсками Лжедмитрия II продолжалась почти шестнадцать месяцев.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Войска осаждающих доходили численностью до 30 000 человек, и сопротивление незначительного числа защитников такой силе казалось безумием. Поэтому уже 29 сентября воеводам Долгорукову и Голохвастову были доставлены от неприятеля письма со всякими угрозами и с предложением покориться «Тушинскому вору» без кровопролития. Воеводы отвечали: «не боимся ляхов и крамольников». 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27 мая поляки предприняли большой приступ, но были отбиты и понесли большие потери. Отчаявшись овладеть лаврою, они прекратили осаду и перешли к простому обложению, надеясь взять измором. Но осаждённые оставались стойки, даже когда припасов стало недостаточно. Наконец 12 января 1610 года, узнав о приближении большой русской рати под начальством Скопина-Шуйского, поляки сняли осаду. За оборону московской святыни кн. Роща получил из рук царских </a:t>
            </a:r>
            <a:r>
              <a:rPr lang="ru-RU" sz="1200" dirty="0" err="1">
                <a:solidFill>
                  <a:prstClr val="white"/>
                </a:solidFill>
              </a:rPr>
              <a:t>золотошитую</a:t>
            </a:r>
            <a:r>
              <a:rPr lang="ru-RU" sz="1200" dirty="0">
                <a:solidFill>
                  <a:prstClr val="white"/>
                </a:solidFill>
              </a:rPr>
              <a:t> шубу и золотой кубок. В следующем году он был отправлен воеводою на Двину.</a:t>
            </a:r>
          </a:p>
        </p:txBody>
      </p:sp>
    </p:spTree>
    <p:extLst>
      <p:ext uri="{BB962C8B-B14F-4D97-AF65-F5344CB8AC3E}">
        <p14:creationId xmlns:p14="http://schemas.microsoft.com/office/powerpoint/2010/main" val="36738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93913784-1A49-47E5-A0CE-95C9AF1CFB65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2D25033-0A99-4426-937E-2A3DD5D4A52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3601" t="10792" r="35379" b="3380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A9BD08-0935-4F21-89B1-8EBDD9EA3E65}"/>
              </a:ext>
            </a:extLst>
          </p:cNvPr>
          <p:cNvSpPr/>
          <p:nvPr/>
        </p:nvSpPr>
        <p:spPr>
          <a:xfrm>
            <a:off x="249238" y="771621"/>
            <a:ext cx="5978525" cy="441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2800" dirty="0">
                <a:solidFill>
                  <a:prstClr val="white"/>
                </a:solidFill>
                <a:latin typeface="Roboto Slab"/>
              </a:rPr>
              <a:t>Князь Григорий Долгорукий-Роща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Осада Троице-Сергиева монастыря войсками Лжедмитрия II продолжалась почти шестнадцать месяцев.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Войска осаждающих доходили численностью до 30 000 человек, и сопротивление незначительного числа защитников такой силе казалось безумием. Поэтому уже 29 сентября воеводам Долгорукову и Голохвастову были доставлены от неприятеля письма со всякими угрозами и с предложением покориться «Тушинскому вору» без кровопролития. Воеводы отвечали: «не боимся ляхов и крамольников». </a:t>
            </a:r>
          </a:p>
          <a:p>
            <a:pPr defTabSz="1625478"/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27 мая поляки предприняли большой приступ, но были отбиты и понесли большие потери. Отчаявшись овладеть лаврою, они прекратили осаду и перешли к простому обложению, надеясь взять измором. Но осаждённые оставались стойки, даже когда припасов стало недостаточно. Наконец 12 января 1610 года, узнав о приближении большой русской рати под начальством Скопина-Шуйского, поляки сняли осаду. За оборону московской святыни кн. Роща получил из рук царских </a:t>
            </a:r>
            <a:r>
              <a:rPr lang="ru-RU" sz="1200" dirty="0" err="1">
                <a:solidFill>
                  <a:prstClr val="white"/>
                </a:solidFill>
              </a:rPr>
              <a:t>золотошитую</a:t>
            </a:r>
            <a:r>
              <a:rPr lang="ru-RU" sz="1200" dirty="0">
                <a:solidFill>
                  <a:prstClr val="white"/>
                </a:solidFill>
              </a:rPr>
              <a:t> шубу и золотой кубок. В следующем году он был отправлен воеводою на Двину.</a:t>
            </a:r>
          </a:p>
        </p:txBody>
      </p:sp>
    </p:spTree>
    <p:extLst>
      <p:ext uri="{BB962C8B-B14F-4D97-AF65-F5344CB8AC3E}">
        <p14:creationId xmlns:p14="http://schemas.microsoft.com/office/powerpoint/2010/main" val="251436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58825" y="906999"/>
            <a:ext cx="7626350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Он наиболее известен тем, что возглавил наряду с князем Александром Андреевичем Репниным нижегородское ополчение зимой 1608—1609 годов, ставшее первым в ряду последующих земских ополчений. Тогда Нижний Новгород самоопределяется как центр поднимающегося земского движения, организовав первое ополчение для того, чтобы отстоять город от набегов сторонников тушинского самозванца.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162579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Андрей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Алябьев 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Дмитрий </a:t>
            </a:r>
            <a:br>
              <a:rPr lang="ru-RU" sz="1600">
                <a:solidFill>
                  <a:schemeClr val="bg1"/>
                </a:solidFill>
                <a:latin typeface="+mj-lt"/>
              </a:rPr>
            </a:br>
            <a:r>
              <a:rPr lang="ru-RU" sz="1600">
                <a:solidFill>
                  <a:schemeClr val="bg1"/>
                </a:solidFill>
                <a:latin typeface="+mj-lt"/>
              </a:rPr>
              <a:t>Минин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88850" y="3162579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</a:t>
            </a:r>
            <a:br>
              <a:rPr lang="ru-RU" sz="1600">
                <a:solidFill>
                  <a:schemeClr val="bg1"/>
                </a:solidFill>
                <a:latin typeface="+mj-lt"/>
              </a:rPr>
            </a:br>
            <a:r>
              <a:rPr lang="ru-RU" sz="1600">
                <a:solidFill>
                  <a:schemeClr val="bg1"/>
                </a:solidFill>
                <a:latin typeface="+mj-lt"/>
              </a:rPr>
              <a:t>Орехов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Игнатий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Томский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25984F7-8F1A-454B-AE61-DD60E3C56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B487A27-2A9A-4B6B-AB0A-3D0B750F2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0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F276B2EB-19B3-4179-94DC-90A683354737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23BCA1-22ED-4F1A-BE5F-9DA379A18F0A}"/>
              </a:ext>
            </a:extLst>
          </p:cNvPr>
          <p:cNvSpPr/>
          <p:nvPr/>
        </p:nvSpPr>
        <p:spPr>
          <a:xfrm>
            <a:off x="287337" y="904667"/>
            <a:ext cx="5978525" cy="39857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2800" dirty="0">
                <a:solidFill>
                  <a:prstClr val="white"/>
                </a:solidFill>
                <a:latin typeface="Roboto Slab"/>
              </a:rPr>
              <a:t>Андрей Алябьев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600" dirty="0">
                <a:solidFill>
                  <a:prstClr val="white"/>
                </a:solidFill>
              </a:rPr>
              <a:t>«Забытое» нижегородское ополчение сыграло ключевую роль в борьбе с </a:t>
            </a:r>
            <a:r>
              <a:rPr lang="ru-RU" sz="1600" dirty="0" err="1">
                <a:solidFill>
                  <a:prstClr val="white"/>
                </a:solidFill>
              </a:rPr>
              <a:t>тушинцами</a:t>
            </a:r>
            <a:r>
              <a:rPr lang="ru-RU" sz="1600" dirty="0">
                <a:solidFill>
                  <a:prstClr val="white"/>
                </a:solidFill>
              </a:rPr>
              <a:t> в центре страны в то время, когда происходило движение войск князя Скопина-Шуйского к Москве с севера и Шереметева с юга — для изгнания Лжедмитрия II.</a:t>
            </a:r>
          </a:p>
          <a:p>
            <a:pPr defTabSz="1625478"/>
            <a:endParaRPr lang="ru-RU" sz="1600" dirty="0">
              <a:solidFill>
                <a:prstClr val="white"/>
              </a:solidFill>
            </a:endParaRPr>
          </a:p>
          <a:p>
            <a:pPr defTabSz="1625478"/>
            <a:r>
              <a:rPr lang="ru-RU" sz="1600" dirty="0">
                <a:solidFill>
                  <a:prstClr val="white"/>
                </a:solidFill>
              </a:rPr>
              <a:t>Удачные боевые действия нижегородцев во главе с действовавшим по их «приговору» воеводой Алябьевым впервые показали, что можно действовать самостоятельно и добиваться «устроения правды» снизу. Именно первая значительная самоорганизация земских сил в Смутное время способствовала поднятию народного духа и воодушевлению всех сторонников порядка и законности в Российском государстве.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5EE0659-E680-46D0-958A-13495F27A1C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/>
          <a:srcRect t="336" b="336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BD2F8693-76A4-42E5-8537-835FA0C22C96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D1E2C9F-2280-4207-8B30-BAFC2E36808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t="336" b="336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BCEB44-F91E-49F0-9761-4B5A068CB1EA}"/>
              </a:ext>
            </a:extLst>
          </p:cNvPr>
          <p:cNvSpPr/>
          <p:nvPr/>
        </p:nvSpPr>
        <p:spPr>
          <a:xfrm>
            <a:off x="287337" y="904667"/>
            <a:ext cx="5978525" cy="39857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2800" dirty="0">
                <a:solidFill>
                  <a:prstClr val="white"/>
                </a:solidFill>
                <a:latin typeface="Roboto Slab"/>
              </a:rPr>
              <a:t>Андрей Алябьев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600" dirty="0">
                <a:solidFill>
                  <a:prstClr val="white"/>
                </a:solidFill>
              </a:rPr>
              <a:t>«Забытое» нижегородское ополчение сыграло ключевую роль в борьбе с </a:t>
            </a:r>
            <a:r>
              <a:rPr lang="ru-RU" sz="1600" dirty="0" err="1">
                <a:solidFill>
                  <a:prstClr val="white"/>
                </a:solidFill>
              </a:rPr>
              <a:t>тушинцами</a:t>
            </a:r>
            <a:r>
              <a:rPr lang="ru-RU" sz="1600" dirty="0">
                <a:solidFill>
                  <a:prstClr val="white"/>
                </a:solidFill>
              </a:rPr>
              <a:t> в центре страны в то время, когда происходило движение войск князя Скопина-Шуйского к Москве с севера и Шереметева с юга — для изгнания Лжедмитрия II.</a:t>
            </a:r>
          </a:p>
          <a:p>
            <a:pPr defTabSz="1625478"/>
            <a:endParaRPr lang="ru-RU" sz="1600" dirty="0">
              <a:solidFill>
                <a:prstClr val="white"/>
              </a:solidFill>
            </a:endParaRPr>
          </a:p>
          <a:p>
            <a:pPr defTabSz="1625478"/>
            <a:r>
              <a:rPr lang="ru-RU" sz="1600" dirty="0">
                <a:solidFill>
                  <a:prstClr val="white"/>
                </a:solidFill>
              </a:rPr>
              <a:t>Удачные боевые действия нижегородцев во главе с действовавшим по их «приговору» воеводой Алябьевым впервые показали, что можно действовать самостоятельно и добиваться «устроения правды» снизу. Именно первая значительная самоорганизация земских сил в Смутное время способствовала поднятию народного духа и воодушевлению всех сторонников порядка и законности в Российском государстве.</a:t>
            </a:r>
          </a:p>
        </p:txBody>
      </p:sp>
    </p:spTree>
    <p:extLst>
      <p:ext uri="{BB962C8B-B14F-4D97-AF65-F5344CB8AC3E}">
        <p14:creationId xmlns:p14="http://schemas.microsoft.com/office/powerpoint/2010/main" val="161615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079500" y="959879"/>
            <a:ext cx="69850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В 1611 году этот воевода принял участие в Первом народном ополчении. Вместе с князем Василием Мосальским привёл к русской столице владимирское ополчение, принимал активное участие в военных действиях под Москвой вплоть до её освобождения в ноябре 1612 года.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932428" y="2724834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Артемий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Измайлов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01301" y="3671162"/>
            <a:ext cx="2789825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Власов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01302" y="2724833"/>
            <a:ext cx="2789824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Василий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Долгоруков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932428" y="3671162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Михаил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Головин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DEE9B7-8503-4667-B58F-5AFEE001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9E096E6-867E-467D-B908-7406B4A3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4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A84A1362-852D-442A-860C-D12A641C0E19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A57F1F-3DC2-45FF-8C52-6E8F0F7733D0}"/>
              </a:ext>
            </a:extLst>
          </p:cNvPr>
          <p:cNvSpPr/>
          <p:nvPr/>
        </p:nvSpPr>
        <p:spPr>
          <a:xfrm>
            <a:off x="287338" y="966763"/>
            <a:ext cx="5675718" cy="373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2800" dirty="0">
                <a:solidFill>
                  <a:prstClr val="white"/>
                </a:solidFill>
                <a:latin typeface="Roboto Slab"/>
              </a:rPr>
              <a:t>Артемий Измайлов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В 1613 году окольничий Артемий Васильевич Измайлов подписал грамоту об избрании на царский престол Михаила Фёдоровича Романова.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В царствование Михаила Фёдоровича (1613—1645) Артемий Измайлов участвовал во многих придворных церемониях, принимал участие в дипломатических переговорах с послами Англии, Швеции, Персии, Дании и Крыма. В 1618 году воевода Артемий Измайлов участвовал в обороне Москвы, осаждённой польско-литовской армией под предводительством королевича Владислава Вазы. В октябре-декабре 1618 года А. В. Измайлов был третьим послом на мирных переговорах с польским командованием и участвовал в заключении </a:t>
            </a:r>
            <a:r>
              <a:rPr lang="ru-RU" sz="1300" dirty="0" err="1">
                <a:solidFill>
                  <a:prstClr val="white"/>
                </a:solidFill>
              </a:rPr>
              <a:t>Деулинского</a:t>
            </a:r>
            <a:r>
              <a:rPr lang="ru-RU" sz="1300" dirty="0">
                <a:solidFill>
                  <a:prstClr val="white"/>
                </a:solidFill>
              </a:rPr>
              <a:t> перемирия с Речью Посполитой. Несколько раз во время отсутствия царя Михаила Фёдоровича в столице Артемий Васильевич Измайлов назначался вторым воеводой для обороны Москвы.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448D9D5-0F01-40A0-8ED6-CB022BD1E4D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t="4469" b="20379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6966DB36-94E5-4ECF-B252-6008477F05C7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A392EC3-7130-4A51-A351-6CCAA68A31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t="4469" b="20379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42DCEE-5B0D-43ED-A98C-B5087EA34C7E}"/>
              </a:ext>
            </a:extLst>
          </p:cNvPr>
          <p:cNvSpPr/>
          <p:nvPr/>
        </p:nvSpPr>
        <p:spPr>
          <a:xfrm>
            <a:off x="287338" y="966763"/>
            <a:ext cx="5675718" cy="373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2800" dirty="0">
                <a:solidFill>
                  <a:prstClr val="white"/>
                </a:solidFill>
                <a:latin typeface="Roboto Slab"/>
              </a:rPr>
              <a:t>Артемий Измайлов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В 1613 году окольничий Артемий Васильевич Измайлов подписал грамоту об избрании на царский престол Михаила Фёдоровича Романова.</a:t>
            </a:r>
          </a:p>
          <a:p>
            <a:pPr defTabSz="1625478"/>
            <a:endParaRPr lang="ru-RU" sz="1300" dirty="0">
              <a:solidFill>
                <a:prstClr val="white"/>
              </a:solidFill>
            </a:endParaRPr>
          </a:p>
          <a:p>
            <a:pPr defTabSz="1625478"/>
            <a:r>
              <a:rPr lang="ru-RU" sz="1300" dirty="0">
                <a:solidFill>
                  <a:prstClr val="white"/>
                </a:solidFill>
              </a:rPr>
              <a:t>В царствование Михаила Фёдоровича (1613—1645) Артемий Измайлов участвовал во многих придворных церемониях, принимал участие в дипломатических переговорах с послами Англии, Швеции, Персии, Дании и Крыма. В 1618 году воевода Артемий Измайлов участвовал в обороне Москвы, осаждённой польско-литовской армией под предводительством королевича Владислава Вазы. В октябре-декабре 1618 года А. В. Измайлов был третьим послом на мирных переговорах с польским командованием и участвовал в заключении </a:t>
            </a:r>
            <a:r>
              <a:rPr lang="ru-RU" sz="1300" dirty="0" err="1">
                <a:solidFill>
                  <a:prstClr val="white"/>
                </a:solidFill>
              </a:rPr>
              <a:t>Деулинского</a:t>
            </a:r>
            <a:r>
              <a:rPr lang="ru-RU" sz="1300" dirty="0">
                <a:solidFill>
                  <a:prstClr val="white"/>
                </a:solidFill>
              </a:rPr>
              <a:t> перемирия с Речью Посполитой. Несколько раз во время отсутствия царя Михаила Фёдоровича в столице Артемий Васильевич Измайлов назначался вторым воеводой для обороны Москвы.</a:t>
            </a:r>
          </a:p>
        </p:txBody>
      </p:sp>
    </p:spTree>
    <p:extLst>
      <p:ext uri="{BB962C8B-B14F-4D97-AF65-F5344CB8AC3E}">
        <p14:creationId xmlns:p14="http://schemas.microsoft.com/office/powerpoint/2010/main" val="5438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622198" y="1130349"/>
            <a:ext cx="6224108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Воевода, русский полководец, почётный гражданин города Кинешмы, командовал кинешемским ополчением в Смутное время. По мнению некоторых историков, воевода — один из первых руководителей народного ополчения, давший отпор самозванцам.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1835150" y="3610468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</a:t>
            </a:r>
            <a:r>
              <a:rPr lang="ru-RU" sz="1600" err="1">
                <a:solidFill>
                  <a:schemeClr val="bg1"/>
                </a:solidFill>
                <a:latin typeface="+mj-lt"/>
              </a:rPr>
              <a:t>Будзило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29375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Фёдор Боборыкин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4788850" y="361046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Игнат </a:t>
            </a:r>
            <a:r>
              <a:rPr lang="ru-RU" sz="1600" err="1">
                <a:solidFill>
                  <a:schemeClr val="bg1"/>
                </a:solidFill>
                <a:latin typeface="+mj-lt"/>
              </a:rPr>
              <a:t>Бучинский</a:t>
            </a:r>
            <a:endParaRPr lang="ru-RU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1835150" y="4293753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Григорий Бороздин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5ABACEB-2A1C-468E-A2B1-D7854752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906A074-248D-4652-84B9-F135E572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9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11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0F01F8E3-C20E-4BE3-8FDB-B695FB337485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83D488-827E-4506-8DBB-D0BE363E392C}"/>
              </a:ext>
            </a:extLst>
          </p:cNvPr>
          <p:cNvSpPr/>
          <p:nvPr/>
        </p:nvSpPr>
        <p:spPr>
          <a:xfrm>
            <a:off x="341257" y="837666"/>
            <a:ext cx="5444313" cy="4047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Фёдор Боборыкин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период Смутного времени кинешемское ополчение под предводительством воеводы Фёдора Боборыкина участвовало в сражениях против польско-литовских интервентов. На территории современного города состоялось три крупных сражения с отрядами поляков шляхтича Александра Лисовского и Тышкевича и примкнувших к ним изменников.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1609 году в результате одного из сражений Кинешма была захвачена и разорена отрядом Лисовского, город был полностью уничтожен.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память о подвигах </a:t>
            </a:r>
            <a:r>
              <a:rPr lang="ru-RU" sz="1400" dirty="0" err="1">
                <a:solidFill>
                  <a:prstClr val="white"/>
                </a:solidFill>
              </a:rPr>
              <a:t>кинешемцев</a:t>
            </a:r>
            <a:r>
              <a:rPr lang="ru-RU" sz="1400" dirty="0">
                <a:solidFill>
                  <a:prstClr val="white"/>
                </a:solidFill>
              </a:rPr>
              <a:t>, возглавляемых воеводой Фёдором Боборыкиным, горожанами в 2012 году на центральной площади города открыт памятник.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C040106-0E12-47AA-8A67-66042F8E811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/>
          <a:srcRect l="12762" r="12762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17B8B91E-4C28-4564-B24C-1DEC5B5F977B}"/>
              </a:ext>
            </a:extLst>
          </p:cNvPr>
          <p:cNvSpPr/>
          <p:nvPr/>
        </p:nvSpPr>
        <p:spPr>
          <a:xfrm>
            <a:off x="6676232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88AC58-400E-497B-92C0-853EAC52FFF7}"/>
              </a:ext>
            </a:extLst>
          </p:cNvPr>
          <p:cNvSpPr/>
          <p:nvPr/>
        </p:nvSpPr>
        <p:spPr>
          <a:xfrm>
            <a:off x="358774" y="1035496"/>
            <a:ext cx="5473701" cy="3539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Иван Сусанин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Согласно царской грамоте от 30 ноября (10 декабря) 1619 года, поздней зимой 1613 года уже наречённый Земским собором царь Михаил Романов и его мать инокиня Марфа «были на Костроме». Зная об этом, польско-литовский отряд пытался отыскать дорогу к селу, чтобы захватить юного Романова. Недалеко от Домнина они встретили вотчинного старосту Ивана Сусанина и «пытали у него» местонахождение царя Михаила Фёдоровича.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Сусанин был подвергнут жестоким пыткам, но не выдал места убежища царя и был замучен поляками и литовцами «до смерти». Бытует версия о том, что он стал их проводником, но повёл не к царю, а далеко в чащу леса к болотам.</a:t>
            </a:r>
            <a:endParaRPr lang="ru-RU" sz="1600" dirty="0">
              <a:solidFill>
                <a:prstClr val="white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787D3B2-C224-4401-B781-FA6E06B3862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42905" t="12896" r="4868" b="8297"/>
          <a:stretch/>
        </p:blipFill>
        <p:spPr bwMode="auto">
          <a:xfrm>
            <a:off x="6227763" y="1188072"/>
            <a:ext cx="2557464" cy="25727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7F7A0564-E17E-48CC-9D87-2ABD52948B23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487D712-1B4B-48EE-AD57-F76C9FAB0D7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 l="12762" r="12762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F274FC-092F-44AC-95CD-DDE6CB18B4F0}"/>
              </a:ext>
            </a:extLst>
          </p:cNvPr>
          <p:cNvSpPr/>
          <p:nvPr/>
        </p:nvSpPr>
        <p:spPr>
          <a:xfrm>
            <a:off x="341257" y="837666"/>
            <a:ext cx="5444313" cy="4047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Фёдор Боборыкин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период Смутного времени кинешемское ополчение под предводительством воеводы Фёдора Боборыкина участвовало в сражениях против польско-литовских интервентов. На территории современного города состоялось три крупных сражения с отрядами поляков шляхтича Александра Лисовского и Тышкевича и примкнувших к ним изменников.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1609 году в результате одного из сражений Кинешма была захвачена и разорена отрядом Лисовского, город был полностью уничтожен. </a:t>
            </a:r>
          </a:p>
          <a:p>
            <a:pPr defTabSz="1625478"/>
            <a:endParaRPr lang="ru-RU" sz="1400" dirty="0">
              <a:solidFill>
                <a:prstClr val="white"/>
              </a:solidFill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В память о подвигах </a:t>
            </a:r>
            <a:r>
              <a:rPr lang="ru-RU" sz="1400" dirty="0" err="1">
                <a:solidFill>
                  <a:prstClr val="white"/>
                </a:solidFill>
              </a:rPr>
              <a:t>кинешемцев</a:t>
            </a:r>
            <a:r>
              <a:rPr lang="ru-RU" sz="1400" dirty="0">
                <a:solidFill>
                  <a:prstClr val="white"/>
                </a:solidFill>
              </a:rPr>
              <a:t>, возглавляемых воеводой Фёдором Боборыкиным, горожанами в 2012 году на центральной площади города открыт памятник.</a:t>
            </a:r>
          </a:p>
          <a:p>
            <a:pPr defTabSz="1625478"/>
            <a:endParaRPr lang="ru-RU" sz="14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281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247774" y="906999"/>
            <a:ext cx="6765925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Его мать, инокиня Марфа, была в отчаянии, она слёзно умоляла сына не принимать столь тяжкое бремя. Он и сам долго колебался. После обращения архиепископа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Феодорита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она дала своё согласие на возведение своего сына на престол. Через несколько дней он выехал в Москву, чтобы принять царский венец и ответственность за страну в такое непростое время.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1835150" y="3259855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Алексей Михайлович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Михайлович </a:t>
            </a: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4788850" y="3259855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Михаил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Фёдорович 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Грозный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AFD279F-391E-474D-B588-266D6F09A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7718279" y="2776842"/>
            <a:ext cx="1066946" cy="22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36BFD35-7962-4A67-A1BA-D5CD9879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flipH="1">
            <a:off x="233314" y="2776842"/>
            <a:ext cx="1382674" cy="22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5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8D1A3337-8E5C-432E-80DC-766683369CBB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1CA082-2E23-4DA5-9D8B-76C5084B7486}"/>
              </a:ext>
            </a:extLst>
          </p:cNvPr>
          <p:cNvSpPr/>
          <p:nvPr/>
        </p:nvSpPr>
        <p:spPr>
          <a:xfrm>
            <a:off x="407744" y="1791424"/>
            <a:ext cx="5072838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Михаил Фёдорович 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Первый русский царь из династии Романовых. Правил с 27 марта (6 апреля) 1613 года, был избран на царствование Земским собором 21 февраля (3 марта) 1613 года.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2218EE2-D50D-4A2E-AB01-483B9CC3921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766" t="24686" r="-766" b="4876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5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132A10AF-D063-482D-B897-2A9951A2C0D5}"/>
              </a:ext>
            </a:extLst>
          </p:cNvPr>
          <p:cNvSpPr/>
          <p:nvPr/>
        </p:nvSpPr>
        <p:spPr>
          <a:xfrm>
            <a:off x="6647575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AC652B-D48A-473B-B94C-59AD9386CFA0}"/>
              </a:ext>
            </a:extLst>
          </p:cNvPr>
          <p:cNvSpPr/>
          <p:nvPr/>
        </p:nvSpPr>
        <p:spPr>
          <a:xfrm>
            <a:off x="407744" y="1791424"/>
            <a:ext cx="5072838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Михаил Фёдорович </a:t>
            </a:r>
          </a:p>
          <a:p>
            <a:pPr defTabSz="1625478"/>
            <a:endParaRPr lang="ru-RU" sz="7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400" dirty="0">
                <a:solidFill>
                  <a:prstClr val="white"/>
                </a:solidFill>
              </a:rPr>
              <a:t>Первый русский царь из династии Романовых. Правил с 27 марта (6 апреля) 1613 года, был избран на царствование Земским собором 21 февраля (3 марта) 1613 года.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B2F4DF1-E2C7-441A-9D11-C07AFBEA7C8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766" t="24686" r="-766" b="4876"/>
          <a:stretch/>
        </p:blipFill>
        <p:spPr bwMode="auto">
          <a:xfrm>
            <a:off x="6199838" y="1235394"/>
            <a:ext cx="2556000" cy="257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2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40000"/>
              <a:lumOff val="60000"/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accent3">
                    <a:lumMod val="75000"/>
                  </a:schemeClr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877374" y="914869"/>
            <a:ext cx="7389252" cy="194546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Он практически не оставил о себе исторических следов до 1611 года. Известно лишь то, что был он мясником или имел собственную мясную лавку. Сохранились данные о том, что носил он прозвище Сухорук и, по-видимому, мало отличался от горожан. Но в период борьбы русского народа против польско-литовской и шведской интервенций он стал организатором и одним из руководителей Второго ополчения 1611—1612 годов.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1835150" y="3307351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Борис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Годунов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7888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Николай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Тучков</a:t>
            </a: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4788850" y="3307351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Иван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Мазепа</a:t>
            </a: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1835150" y="4157547"/>
            <a:ext cx="2520000" cy="745924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Кузьма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Минин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E29467B1-DB41-4A56-9A5D-B094B2BF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 flipH="1">
            <a:off x="117677" y="2625614"/>
            <a:ext cx="1483184" cy="24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280F3DB3-0824-4C8B-9FDC-E5B53BFB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flipH="1">
            <a:off x="7747670" y="2626266"/>
            <a:ext cx="1144197" cy="243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E2D4FB34-A8DE-454F-B6B9-7463EF8C4B50}"/>
              </a:ext>
            </a:extLst>
          </p:cNvPr>
          <p:cNvSpPr/>
          <p:nvPr/>
        </p:nvSpPr>
        <p:spPr>
          <a:xfrm>
            <a:off x="6676232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51A5FC-D3B5-488D-8BBD-6A38AD9463EE}"/>
              </a:ext>
            </a:extLst>
          </p:cNvPr>
          <p:cNvSpPr/>
          <p:nvPr/>
        </p:nvSpPr>
        <p:spPr>
          <a:xfrm>
            <a:off x="358774" y="1035496"/>
            <a:ext cx="5721813" cy="35086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Кузьма Минин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В 1611 году нижегородский земский староста Кузьма Минин обратился к горожанам с призывом создать народное ополчение. По предложению Минина на пост главного воеводы был приглашён новгородский князь Дмитрий Пожарский. Под знамёна Пожарского и Минина собралось огромное по тому времени войско — более 10 000 служилых поместных людей, до 3000 казаков, более 1000 стрельцов и множество крестьян. </a:t>
            </a:r>
            <a:br>
              <a:rPr lang="ru-RU" sz="1200" dirty="0">
                <a:solidFill>
                  <a:prstClr val="white"/>
                </a:solidFill>
              </a:rPr>
            </a:br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Решающее сражение под Москвой произошло 3 сентября. Натиск войск гетмана Ходкевича сдерживали воины Пожарского. Не выдержав натиска, они вынуждены были отступить. Собрав оставшиеся силы, Кузьма Минин предпринял ночную атаку. Большинство участвовавших в ней воинов погибли, Минин был ранен, но этот подвиг воодушевил остальных. Враги наконец были отброшены. Поляки отступили по направлению к Можайску. Судьба Москвы была предрешена. Это поражение было единственным в карьере гетмана Ходкевича.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66F68D-2737-40AA-9A4D-826C95A24BF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2769" t="12558" r="16770" b="16560"/>
          <a:stretch/>
        </p:blipFill>
        <p:spPr bwMode="auto">
          <a:xfrm>
            <a:off x="6227763" y="1188072"/>
            <a:ext cx="2557464" cy="25727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2" name="Скругленный 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7EF4AF64-CF6F-4569-887D-176EA606C1D8}"/>
              </a:ext>
            </a:extLst>
          </p:cNvPr>
          <p:cNvSpPr/>
          <p:nvPr/>
        </p:nvSpPr>
        <p:spPr>
          <a:xfrm>
            <a:off x="6676232" y="4361858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2E54BF-3639-4803-B314-3F8A63298FA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/>
          <a:srcRect l="12769" t="12558" r="16770" b="16560"/>
          <a:stretch/>
        </p:blipFill>
        <p:spPr bwMode="auto">
          <a:xfrm>
            <a:off x="6227763" y="1188072"/>
            <a:ext cx="2557464" cy="25727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9A7E76-004D-48B8-9947-BC413B9C9DF4}"/>
              </a:ext>
            </a:extLst>
          </p:cNvPr>
          <p:cNvSpPr/>
          <p:nvPr/>
        </p:nvSpPr>
        <p:spPr>
          <a:xfrm>
            <a:off x="358774" y="1035496"/>
            <a:ext cx="5721813" cy="35086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625478"/>
            <a:r>
              <a:rPr lang="ru-RU" sz="3200" dirty="0">
                <a:solidFill>
                  <a:prstClr val="white"/>
                </a:solidFill>
                <a:latin typeface="Roboto Slab"/>
              </a:rPr>
              <a:t>Кузьма Минин</a:t>
            </a:r>
          </a:p>
          <a:p>
            <a:pPr defTabSz="1625478"/>
            <a:endParaRPr lang="ru-RU" sz="1600" dirty="0">
              <a:solidFill>
                <a:prstClr val="white"/>
              </a:solidFill>
              <a:latin typeface="Roboto Slab"/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В 1611 году нижегородский земский староста Кузьма Минин обратился к горожанам с призывом создать народное ополчение. По предложению Минина на пост главного воеводы был приглашён новгородский князь Дмитрий Пожарский. Под знамёна Пожарского и Минина собралось огромное по тому времени войско — более 10 000 служилых поместных людей, до 3000 казаков, более 1000 стрельцов и множество крестьян. </a:t>
            </a:r>
            <a:br>
              <a:rPr lang="ru-RU" sz="1200" dirty="0">
                <a:solidFill>
                  <a:prstClr val="white"/>
                </a:solidFill>
              </a:rPr>
            </a:br>
            <a:endParaRPr lang="ru-RU" sz="1200" dirty="0">
              <a:solidFill>
                <a:prstClr val="white"/>
              </a:solidFill>
            </a:endParaRPr>
          </a:p>
          <a:p>
            <a:pPr defTabSz="1625478"/>
            <a:r>
              <a:rPr lang="ru-RU" sz="1200" dirty="0">
                <a:solidFill>
                  <a:prstClr val="white"/>
                </a:solidFill>
              </a:rPr>
              <a:t>Решающее сражение под Москвой произошло 3 сентября. Натиск войск гетмана Ходкевича сдерживали воины Пожарского. Не выдержав натиска, они вынуждены были отступить. Собрав оставшиеся силы, Кузьма Минин предпринял ночную атаку. Большинство участвовавших в ней воинов погибли, Минин был ранен, но этот подвиг воодушевил остальных. Враги наконец были отброшены. Поляки отступили по направлению к Можайску. Судьба Москвы была предрешена. Это поражение было единственным в карьере гетмана Ходкевича.</a:t>
            </a:r>
          </a:p>
        </p:txBody>
      </p:sp>
    </p:spTree>
    <p:extLst>
      <p:ext uri="{BB962C8B-B14F-4D97-AF65-F5344CB8AC3E}">
        <p14:creationId xmlns:p14="http://schemas.microsoft.com/office/powerpoint/2010/main" val="1662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5926</Words>
  <Application>Microsoft Office PowerPoint</Application>
  <PresentationFormat>Экран (16:9)</PresentationFormat>
  <Paragraphs>495</Paragraphs>
  <Slides>63</Slides>
  <Notes>9</Notes>
  <HiddenSlides>62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Open Sans</vt:lpstr>
      <vt:lpstr>Roboto Slab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2020-10-29T06:33:51Z</dcterms:created>
  <dcterms:modified xsi:type="dcterms:W3CDTF">2020-10-29T07:03:59Z</dcterms:modified>
</cp:coreProperties>
</file>