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6" r:id="rId7"/>
    <p:sldId id="265" r:id="rId8"/>
    <p:sldId id="261" r:id="rId9"/>
    <p:sldId id="262" r:id="rId10"/>
    <p:sldId id="268" r:id="rId11"/>
    <p:sldId id="269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algn="r" hangingPunct="0">
              <a:defRPr sz="1400"/>
            </a:pPr>
            <a:fld id="{B0CBB790-B627-40B8-90DC-B9DF5C57F994}" type="datetimeFigureOut">
              <a:t>30.09.2016</a:t>
            </a:fld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algn="r" hangingPunct="0">
              <a:defRPr sz="1400"/>
            </a:pPr>
            <a:fld id="{CB059A9F-C840-4C97-82E4-05696B53CCB0}" type="slidenum">
              <a:t>‹#›</a:t>
            </a:fld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21823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3135AC1-07DB-49C2-AB88-699814762946}" type="datetimeFigureOut">
              <a:t>30.09.2016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5D8E72F-44BA-4DC2-8631-7F04201DBB6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4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lvl="0"/>
            <a:r>
              <a:rPr lang="ru-RU" sz="1800"/>
              <a:t>Договоренность с рособрнадзором</a:t>
            </a: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49CBFD89-60B3-4610-9431-EBD1C199174F}" type="slidenum">
              <a:t>1</a:t>
            </a:fld>
            <a:endParaRPr lang="ru-RU" sz="1200">
              <a:solidFill>
                <a:srgbClr val="000000"/>
              </a:solidFill>
              <a:latin typeface="Arial" pitchFamily="18"/>
              <a:ea typeface="+mn-ea" pitchFamily="2"/>
              <a:cs typeface="+mn-cs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lvl="0"/>
            <a:r>
              <a:rPr lang="ru-RU" sz="1800"/>
              <a:t>Договоренность с рособрнадзором</a:t>
            </a: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E9E12789-F27F-4CAD-8ADC-AC1BEC3A629B}" type="slidenum">
              <a:t>2</a:t>
            </a:fld>
            <a:endParaRPr lang="ru-RU" sz="1200">
              <a:solidFill>
                <a:srgbClr val="000000"/>
              </a:solidFill>
              <a:latin typeface="Arial" pitchFamily="18"/>
              <a:ea typeface="+mn-ea" pitchFamily="2"/>
              <a:cs typeface="+mn-cs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lvl="0"/>
            <a:r>
              <a:rPr lang="ru-RU" sz="1800"/>
              <a:t>Договоренность с рособрнадзором</a:t>
            </a: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F18D7ACE-5354-4520-B52C-D6B2438738CB}" type="slidenum">
              <a:t>3</a:t>
            </a:fld>
            <a:endParaRPr lang="ru-RU" sz="1200">
              <a:solidFill>
                <a:srgbClr val="000000"/>
              </a:solidFill>
              <a:latin typeface="Arial" pitchFamily="18"/>
              <a:ea typeface="+mn-ea" pitchFamily="2"/>
              <a:cs typeface="+mn-cs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lvl="0"/>
            <a:r>
              <a:rPr lang="ru-RU" sz="1800"/>
              <a:t>Договоренность с рособрнадзором</a:t>
            </a: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37A2D023-C779-420C-89EB-E6AF37DA73C3}" type="slidenum">
              <a:t>4</a:t>
            </a:fld>
            <a:endParaRPr lang="ru-RU" sz="1200">
              <a:solidFill>
                <a:srgbClr val="000000"/>
              </a:solidFill>
              <a:latin typeface="Arial" pitchFamily="18"/>
              <a:ea typeface="+mn-ea" pitchFamily="2"/>
              <a:cs typeface="+mn-cs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lvl="0"/>
            <a:r>
              <a:rPr lang="ru-RU" sz="1800"/>
              <a:t>Договоренность с рособрнадзором</a:t>
            </a: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735EA025-3BA4-417A-B0EE-AAA6963AB532}" type="slidenum">
              <a:t>7</a:t>
            </a:fld>
            <a:endParaRPr lang="ru-RU" sz="1200">
              <a:solidFill>
                <a:srgbClr val="000000"/>
              </a:solidFill>
              <a:latin typeface="Arial" pitchFamily="18"/>
              <a:ea typeface="+mn-ea" pitchFamily="2"/>
              <a:cs typeface="+mn-cs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lvl="0"/>
            <a:r>
              <a:rPr lang="ru-RU" sz="1800"/>
              <a:t>Договоренность с рособрнадзором</a:t>
            </a: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lvl="0" algn="l" hangingPunct="1"/>
            <a:fld id="{242DB5E4-7BA7-4000-AEF9-BC78F8B47EE4}" type="slidenum">
              <a:t>8</a:t>
            </a:fld>
            <a:endParaRPr lang="ru-RU" sz="1200">
              <a:solidFill>
                <a:srgbClr val="000000"/>
              </a:solidFill>
              <a:latin typeface="Arial" pitchFamily="18"/>
              <a:ea typeface="+mn-ea" pitchFamily="2"/>
              <a:cs typeface="+mn-cs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0000" tIns="45000" rIns="90000" bIns="45000" anchor="t"/>
          <a:lstStyle/>
          <a:p>
            <a:pPr lvl="0"/>
            <a:r>
              <a:rPr lang="ru-RU" sz="1800"/>
              <a:t>Договоренность с рособрнадзором</a:t>
            </a: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0000" tIns="45000" rIns="90000" bIns="45000" anchor="t"/>
          <a:lstStyle/>
          <a:p>
            <a:pPr algn="l"/>
            <a:fld id="{E9E12789-F27F-4CAD-8ADC-AC1BEC3A629B}" type="slidenum">
              <a:rPr>
                <a:solidFill>
                  <a:prstClr val="black"/>
                </a:solidFill>
              </a:rPr>
              <a:pPr algn="l"/>
              <a:t>9</a:t>
            </a:fld>
            <a:endParaRPr lang="ru-RU">
              <a:solidFill>
                <a:srgbClr val="000000"/>
              </a:solidFill>
              <a:latin typeface="Arial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A6F563-B1AE-4E72-A772-60B9C63A7AC3}" type="datetime1">
              <a:rPr lang="ru-RU" smtClean="0"/>
              <a:pPr lvl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D722E5-5A2C-46BE-8F4F-A949D0A230A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65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A6F563-B1AE-4E72-A772-60B9C63A7AC3}" type="datetime1">
              <a:rPr lang="ru-RU" smtClean="0"/>
              <a:pPr lvl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D92709-EF48-4784-9678-797AE34DF94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57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A6F563-B1AE-4E72-A772-60B9C63A7AC3}" type="datetime1">
              <a:rPr lang="ru-RU" smtClean="0"/>
              <a:pPr lvl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7D9633-2194-46D4-AC46-55AA8D01772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18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ru-RU" smtClean="0"/>
              <a:t>Слайд № </a:t>
            </a:r>
            <a:fld id="{032BC96E-9DF0-4977-824B-B67F50506B3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84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ru-RU" smtClean="0"/>
              <a:t>Слайд № </a:t>
            </a:r>
            <a:fld id="{4151DDF7-C38A-444E-9C47-40AC3332F07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ru-RU" smtClean="0"/>
              <a:t>Слайд № </a:t>
            </a:r>
            <a:fld id="{18616C72-0992-4241-96BA-3F187F2A42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73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ru-RU" smtClean="0"/>
              <a:t>Слайд № </a:t>
            </a:r>
            <a:fld id="{2A8663C4-594F-49B9-9F3E-CE3818FAA35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12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ru-RU" smtClean="0"/>
              <a:t>Слайд № </a:t>
            </a:r>
            <a:fld id="{AF3AA5DA-12F2-443D-AAF3-6469DA24E24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9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ru-RU" smtClean="0"/>
              <a:t>Слайд № </a:t>
            </a:r>
            <a:fld id="{B262AB04-4D66-4A17-AB20-AB5672F2712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0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ru-RU" smtClean="0"/>
              <a:t>Слайд № </a:t>
            </a:r>
            <a:fld id="{69F74C19-B6E6-4674-8E9F-942FF5A00D4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50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ru-RU" smtClean="0"/>
              <a:t>Слайд № </a:t>
            </a:r>
            <a:fld id="{F910D10F-DF39-4C5E-8298-EEEE7C143ED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A6F563-B1AE-4E72-A772-60B9C63A7AC3}" type="datetime1">
              <a:rPr lang="ru-RU" smtClean="0"/>
              <a:pPr lvl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965683-A765-4B4D-8790-83E11DC54A1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51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ru-RU" smtClean="0"/>
              <a:t>Слайд № </a:t>
            </a:r>
            <a:fld id="{E1355498-3B37-4CA6-B4FB-799E95C2B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18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ru-RU" smtClean="0"/>
              <a:t>Слайд № </a:t>
            </a:r>
            <a:fld id="{5C4F069D-730C-4AD7-9A52-40DBC4EA6F5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63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ru-RU" smtClean="0"/>
              <a:t>Слайд № </a:t>
            </a:r>
            <a:fld id="{BCE289D9-ECE2-4643-B6D2-4C5AAD0CA9C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5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A6F563-B1AE-4E72-A772-60B9C63A7AC3}" type="datetime1">
              <a:rPr lang="ru-RU" smtClean="0"/>
              <a:pPr lvl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75E1BB-E8EA-4431-A1A6-3B6C6C46D9E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79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A6F563-B1AE-4E72-A772-60B9C63A7AC3}" type="datetime1">
              <a:rPr lang="ru-RU" smtClean="0"/>
              <a:pPr lvl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1E06E7-EF8C-4F7F-8A5D-3B577ACA3AB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25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A6F563-B1AE-4E72-A772-60B9C63A7AC3}" type="datetime1">
              <a:rPr lang="ru-RU" smtClean="0"/>
              <a:pPr lvl="0"/>
              <a:t>30.09.2016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856BD8-0BF3-4195-A33C-3162E23AAD0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97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A6F563-B1AE-4E72-A772-60B9C63A7AC3}" type="datetime1">
              <a:rPr lang="ru-RU" smtClean="0"/>
              <a:pPr lvl="0"/>
              <a:t>30.09.2016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662FF3-3FA0-456E-B03B-89465B79599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66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A6F563-B1AE-4E72-A772-60B9C63A7AC3}" type="datetime1">
              <a:rPr lang="ru-RU" smtClean="0"/>
              <a:pPr lvl="0"/>
              <a:t>30.09.2016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0DECB6-7C78-4212-8190-D932304149F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46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A6F563-B1AE-4E72-A772-60B9C63A7AC3}" type="datetime1">
              <a:rPr lang="ru-RU" smtClean="0"/>
              <a:pPr lvl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A4C5F5-B321-423C-89F9-457A1712429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11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A6F563-B1AE-4E72-A772-60B9C63A7AC3}" type="datetime1">
              <a:rPr lang="ru-RU" smtClean="0"/>
              <a:pPr lvl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854474-0A69-4DE7-9C01-B416B6BC5CB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88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3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ABA6F563-B1AE-4E72-A772-60B9C63A7AC3}" type="datetime1">
              <a:rPr lang="ru-RU"/>
              <a:pPr lvl="0"/>
              <a:t>30.09.2016</a:t>
            </a:fld>
            <a:endParaRPr lang="ru-RU"/>
          </a:p>
        </p:txBody>
      </p:sp>
      <p:sp>
        <p:nvSpPr>
          <p:cNvPr id="4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3359B17C-E0FC-496E-81E2-F897EC931744}" type="slidenum">
              <a:t>‹#›</a:t>
            </a:fld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ru-RU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0" y="0"/>
            <a:ext cx="9143640" cy="1125000"/>
            <a:chOff x="0" y="0"/>
            <a:chExt cx="9143640" cy="1125000"/>
          </a:xfrm>
        </p:grpSpPr>
        <p:pic>
          <p:nvPicPr>
            <p:cNvPr id="3" name="Picture 11"/>
            <p:cNvPicPr>
              <a:picLocks noChangeAspect="1"/>
            </p:cNvPicPr>
            <p:nvPr/>
          </p:nvPicPr>
          <p:blipFill>
            <a:blip r:embed="rId13">
              <a:lum bright="-10000" contrast="20000"/>
              <a:alphaModFix/>
            </a:blip>
            <a:srcRect t="1128"/>
            <a:stretch>
              <a:fillRect/>
            </a:stretch>
          </p:blipFill>
          <p:spPr>
            <a:xfrm>
              <a:off x="0" y="0"/>
              <a:ext cx="9143640" cy="1125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Rectangle 2"/>
            <p:cNvSpPr/>
            <p:nvPr/>
          </p:nvSpPr>
          <p:spPr>
            <a:xfrm>
              <a:off x="2987640" y="0"/>
              <a:ext cx="6156000" cy="980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="ctr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6" name="Содержимое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/>
          <p:cNvSpPr txBox="1">
            <a:spLocks noGrp="1"/>
          </p:cNvSpPr>
          <p:nvPr>
            <p:ph type="sldNum" sz="quarter" idx="4"/>
          </p:nvPr>
        </p:nvSpPr>
        <p:spPr>
          <a:xfrm>
            <a:off x="7956720" y="6632640"/>
            <a:ext cx="1186920" cy="3330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r>
              <a:rPr lang="ru-RU"/>
              <a:t>Слайд № </a:t>
            </a:r>
            <a:fld id="{1AD59524-E1DC-4E28-9F87-D44FD5220878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0">
        <a:spcBef>
          <a:spcPts val="0"/>
        </a:spcBef>
        <a:spcAft>
          <a:spcPts val="0"/>
        </a:spcAft>
        <a:buNone/>
        <a:tabLst/>
        <a:defRPr lang="ru-RU" sz="4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Microsoft YaHei" pitchFamily="2"/>
          <a:cs typeface="Mangal" pitchFamily="2"/>
        </a:defRPr>
      </a:lvl1pPr>
    </p:titleStyle>
    <p:bodyStyle>
      <a:lvl1pPr lvl="0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Arial" pitchFamily="18"/>
        </a:defRPr>
      </a:lvl1pPr>
      <a:lvl2pPr lvl="1">
        <a:buSzPct val="75000"/>
        <a:buFont typeface="StarSymbol"/>
        <a:buChar char="–"/>
        <a:tabLst/>
        <a:defRPr lang="ru-RU" sz="3200" b="0" i="0" u="none" strike="noStrike" spc="0">
          <a:solidFill>
            <a:srgbClr val="000000"/>
          </a:solidFill>
          <a:latin typeface="Arial" pitchFamily="18"/>
        </a:defRPr>
      </a:lvl2pPr>
      <a:lvl3pPr lvl="2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Arial" pitchFamily="18"/>
        </a:defRPr>
      </a:lvl3pPr>
      <a:lvl4pPr lvl="3">
        <a:buSzPct val="75000"/>
        <a:buFont typeface="StarSymbol"/>
        <a:buChar char="–"/>
        <a:tabLst/>
        <a:defRPr lang="ru-RU" sz="3200" b="0" i="0" u="none" strike="noStrike" spc="0">
          <a:solidFill>
            <a:srgbClr val="000000"/>
          </a:solidFill>
          <a:latin typeface="Arial" pitchFamily="18"/>
        </a:defRPr>
      </a:lvl4pPr>
      <a:lvl5pPr lvl="4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Arial" pitchFamily="18"/>
        </a:defRPr>
      </a:lvl5pPr>
      <a:lvl6pPr lvl="5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Arial" pitchFamily="18"/>
        </a:defRPr>
      </a:lvl6pPr>
      <a:lvl7pPr lvl="6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Arial" pitchFamily="18"/>
        </a:defRPr>
      </a:lvl7pPr>
      <a:lvl8pPr lvl="7">
        <a:buSzPct val="45000"/>
        <a:buFont typeface="StarSymbol"/>
        <a:buChar char="●"/>
        <a:tabLst/>
        <a:defRPr lang="ru-RU" sz="3200" b="0" i="0" u="none" strike="noStrike" spc="0">
          <a:solidFill>
            <a:srgbClr val="000000"/>
          </a:solidFill>
          <a:latin typeface="Arial" pitchFamily="18"/>
        </a:defRPr>
      </a:lvl8pPr>
      <a:lvl9pPr marL="0" marR="0" lvl="0" indent="0" algn="l" rtl="0" hangingPunct="0">
        <a:spcBef>
          <a:spcPts val="638"/>
        </a:spcBef>
        <a:spcAft>
          <a:spcPts val="0"/>
        </a:spcAft>
        <a:buSzPct val="45000"/>
        <a:buFont typeface="StarSymbol"/>
        <a:buChar char="•"/>
        <a:tabLst/>
        <a:defRPr lang="ru-RU" sz="3200" b="0" i="0" u="none" strike="noStrike" spc="0">
          <a:solidFill>
            <a:srgbClr val="000000"/>
          </a:solidFill>
          <a:latin typeface="Arial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ktobers.minobr63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                 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800"/>
              <a:t>                    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107504" y="1196752"/>
            <a:ext cx="8964496" cy="3987248"/>
          </a:xfrm>
        </p:spPr>
        <p:txBody>
          <a:bodyPr lIns="91440" tIns="45720" rIns="91440" bIns="45720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Bef>
                <a:spcPts val="638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itchFamily="18"/>
              </a:rPr>
              <a:t>ГБОУ </a:t>
            </a:r>
            <a:r>
              <a:rPr lang="ru-RU" dirty="0">
                <a:latin typeface="Times New Roman" pitchFamily="18"/>
              </a:rPr>
              <a:t>СОШ </a:t>
            </a:r>
            <a:r>
              <a:rPr lang="ru-RU" dirty="0" err="1" smtClean="0">
                <a:latin typeface="Times New Roman" pitchFamily="18"/>
              </a:rPr>
              <a:t>пос.Октябрьский</a:t>
            </a:r>
            <a:r>
              <a:rPr lang="ru-RU" dirty="0" smtClean="0">
                <a:latin typeface="Times New Roman" pitchFamily="18"/>
              </a:rPr>
              <a:t> г. о. Похвистнево</a:t>
            </a:r>
            <a:endParaRPr lang="ru-RU" dirty="0">
              <a:latin typeface="Times New Roman" pitchFamily="18"/>
            </a:endParaRPr>
          </a:p>
          <a:p>
            <a:pPr marL="0" lvl="0" indent="0">
              <a:spcBef>
                <a:spcPts val="638"/>
              </a:spcBef>
              <a:spcAft>
                <a:spcPts val="0"/>
              </a:spcAft>
              <a:buNone/>
            </a:pPr>
            <a:endParaRPr lang="ru-RU" dirty="0">
              <a:latin typeface="Times New Roman" pitchFamily="18"/>
            </a:endParaRPr>
          </a:p>
          <a:p>
            <a:pPr marL="0" lvl="0" indent="0">
              <a:spcBef>
                <a:spcPts val="638"/>
              </a:spcBef>
              <a:spcAft>
                <a:spcPts val="0"/>
              </a:spcAft>
              <a:buNone/>
            </a:pPr>
            <a:endParaRPr lang="ru-RU" dirty="0">
              <a:latin typeface="Times New Roman" pitchFamily="18"/>
            </a:endParaRPr>
          </a:p>
          <a:p>
            <a:pPr marL="0" lvl="0" indent="0" algn="ctr">
              <a:spcBef>
                <a:spcPts val="638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itchFamily="18"/>
              </a:rPr>
              <a:t>«</a:t>
            </a:r>
            <a:r>
              <a:rPr lang="ru-RU" b="1" i="1" dirty="0">
                <a:latin typeface="Times New Roman" pitchFamily="18"/>
              </a:rPr>
              <a:t>Организация работы школы в урочное и внеурочное время в условиях внедрения ФГОС</a:t>
            </a:r>
            <a:r>
              <a:rPr lang="ru-RU" dirty="0">
                <a:latin typeface="Times New Roman" pitchFamily="18"/>
              </a:rPr>
              <a:t>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81718" y="5157192"/>
            <a:ext cx="5790281" cy="68078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ru-RU" sz="20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исполняющий обязанности </a:t>
            </a:r>
            <a:r>
              <a:rPr lang="ru-RU" sz="2000" b="0" i="1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директора школы</a:t>
            </a: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/>
            </a:pPr>
            <a:r>
              <a:rPr lang="ru-RU" sz="2000" b="0" i="1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ru-RU" sz="2000" b="0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Пахомова Т.А</a:t>
            </a:r>
            <a:r>
              <a:rPr lang="ru-RU" sz="2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772400" cy="4248472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  <a:ea typeface="Calibri"/>
                <a:cs typeface="Times New Roman"/>
              </a:rPr>
              <a:t>Кандидаты в состав Управляющего совета школы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  <a:ea typeface="Calibri"/>
                <a:cs typeface="Times New Roman"/>
              </a:rPr>
              <a:t>:</a:t>
            </a:r>
            <a:b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/>
                <a:ea typeface="Calibri"/>
                <a:cs typeface="Times New Roman"/>
              </a:rPr>
            </a:br>
            <a:r>
              <a:rPr lang="ru-RU" sz="2400" dirty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1.Андерсон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Татьяна Сергеевна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2.Севостьянова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Галина Александровна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3.Маркова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Надежда Сергеевна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4.Бурцева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Наталья Владимировна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5.Кинжалеева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Гульжан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Тлейбергеевна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6.Малашко Елена Ивановна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239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l"/>
            <a:endParaRPr lang="ru-RU" sz="1800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1371599" y="3886200"/>
            <a:ext cx="6400440" cy="1752119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 hangingPunct="0"/>
            <a:endParaRPr lang="ru-RU">
              <a:latin typeface="Arial" pitchFamily="18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1384200" y="0"/>
            <a:ext cx="11788560" cy="6857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G: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07504" y="1124744"/>
            <a:ext cx="8856984" cy="864096"/>
          </a:xfrm>
        </p:spPr>
        <p:txBody>
          <a:bodyPr lIns="91440" tIns="45720" rIns="91440" bIns="457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 dirty="0" smtClean="0"/>
              <a:t>Направления методической работы школы                    </a:t>
            </a:r>
            <a:endParaRPr lang="ru-RU" sz="3200" dirty="0"/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467544" y="2204864"/>
            <a:ext cx="8229240" cy="3168352"/>
          </a:xfrm>
        </p:spPr>
        <p:txBody>
          <a:bodyPr lIns="91440" tIns="45720" rIns="91440" bIns="45720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Bef>
                <a:spcPts val="638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itchFamily="18"/>
              </a:rPr>
              <a:t>1. </a:t>
            </a:r>
            <a:r>
              <a:rPr lang="ru-RU" dirty="0" smtClean="0">
                <a:latin typeface="Times New Roman" pitchFamily="18"/>
              </a:rPr>
              <a:t>Организация </a:t>
            </a:r>
            <a:r>
              <a:rPr lang="ru-RU" dirty="0">
                <a:latin typeface="Times New Roman" pitchFamily="18"/>
              </a:rPr>
              <a:t>научно-методической деятельности образовательного учреждения по внедрению государственных образовательных стандартов второго </a:t>
            </a:r>
            <a:r>
              <a:rPr lang="ru-RU" dirty="0" smtClean="0">
                <a:latin typeface="Times New Roman" pitchFamily="18"/>
              </a:rPr>
              <a:t>поколения</a:t>
            </a:r>
            <a:endParaRPr lang="ru-RU" dirty="0">
              <a:latin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91710" y="5157192"/>
            <a:ext cx="8229240" cy="1142640"/>
          </a:xfrm>
        </p:spPr>
        <p:txBody>
          <a:bodyPr lIns="91440" tIns="45720" rIns="91440" bIns="457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800" dirty="0"/>
              <a:t>  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0917" y="1419234"/>
            <a:ext cx="5210827" cy="79863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ru-RU" sz="2400" b="1" i="0" u="none" strike="noStrike" kern="12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Количество часов </a:t>
            </a:r>
            <a:r>
              <a:rPr lang="ru-RU" sz="2400" b="1" i="0" u="none" strike="noStrike" kern="12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внеурочной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/>
            </a:pPr>
            <a:r>
              <a:rPr lang="ru-RU" sz="2400" b="1" i="0" u="none" strike="noStrike" kern="12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ru-RU" sz="2400" b="1" i="0" u="none" strike="noStrike" kern="12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деятельности </a:t>
            </a:r>
            <a:r>
              <a:rPr lang="ru-RU" sz="2400" b="1" i="0" u="none" strike="noStrike" kern="12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в 1 - </a:t>
            </a:r>
            <a:r>
              <a:rPr lang="ru-RU" sz="2400" b="1" i="0" u="none" strike="noStrike" kern="12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9 </a:t>
            </a:r>
            <a:r>
              <a:rPr lang="ru-RU" sz="2400" b="1" i="0" u="none" strike="noStrike" kern="1200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кл</a:t>
            </a:r>
            <a:endParaRPr lang="ru-RU" sz="2400" b="1" i="0" u="none" strike="noStrike" kern="1200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ial" pitchFamily="18"/>
              <a:ea typeface="Microsoft YaHei" pitchFamily="2"/>
              <a:cs typeface="Mangal" pitchFamily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39083"/>
              </p:ext>
            </p:extLst>
          </p:nvPr>
        </p:nvGraphicFramePr>
        <p:xfrm>
          <a:off x="179512" y="2564904"/>
          <a:ext cx="8856981" cy="200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3"/>
                <a:gridCol w="1265283"/>
                <a:gridCol w="1265283"/>
                <a:gridCol w="1265283"/>
                <a:gridCol w="1265283"/>
                <a:gridCol w="1265283"/>
                <a:gridCol w="1265283"/>
              </a:tblGrid>
              <a:tr h="57606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r>
                        <a:rPr lang="ru-RU" sz="2400" baseline="0" dirty="0" smtClean="0"/>
                        <a:t> – 4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 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 класс</a:t>
                      </a:r>
                      <a:endParaRPr lang="ru-RU" sz="2400" dirty="0"/>
                    </a:p>
                  </a:txBody>
                  <a:tcPr/>
                </a:tc>
              </a:tr>
              <a:tr h="11801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 часов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 часов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9, 5</a:t>
                      </a:r>
                      <a:r>
                        <a:rPr lang="ru-RU" sz="2400" baseline="0" dirty="0" smtClean="0"/>
                        <a:t> часов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 часов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11 часов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 часов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 часов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5229200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адрес сайта школы: </a:t>
            </a:r>
            <a:r>
              <a:rPr lang="en-US" sz="3200" b="1" dirty="0" smtClean="0">
                <a:hlinkClick r:id="rId3"/>
              </a:rPr>
              <a:t>http://oktobers.minobr63.ru</a:t>
            </a:r>
            <a:endParaRPr lang="ru-RU" sz="3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72662" y="4653136"/>
            <a:ext cx="8229240" cy="1142640"/>
          </a:xfrm>
        </p:spPr>
        <p:txBody>
          <a:bodyPr lIns="91440" tIns="45720" rIns="91440" bIns="457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just">
              <a:spcAft>
                <a:spcPts val="1000"/>
              </a:spcAft>
              <a:buNone/>
            </a:pPr>
            <a:r>
              <a:rPr lang="ru-RU" sz="2000" b="1" i="1" dirty="0">
                <a:latin typeface="Times New Roman"/>
                <a:ea typeface="Times New Roman"/>
                <a:cs typeface="Times New Roman"/>
              </a:rPr>
              <a:t>Сроки ликвидации академической задолженности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20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latin typeface="Calibri"/>
                <a:ea typeface="Times New Roman"/>
                <a:cs typeface="Times New Roman"/>
              </a:rPr>
            </a:br>
            <a:r>
              <a:rPr lang="ru-RU" sz="2000" dirty="0">
                <a:latin typeface="Times New Roman"/>
                <a:ea typeface="Times New Roman"/>
                <a:cs typeface="Times New Roman"/>
              </a:rPr>
              <a:t>    первый раз:  29, 30 и 31 мая 2017 года</a:t>
            </a:r>
            <a:r>
              <a:rPr lang="ru-RU" sz="20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latin typeface="Calibri"/>
                <a:ea typeface="Times New Roman"/>
                <a:cs typeface="Times New Roman"/>
              </a:rPr>
            </a:br>
            <a:r>
              <a:rPr lang="ru-RU" sz="2000" dirty="0">
                <a:latin typeface="Times New Roman"/>
                <a:ea typeface="Times New Roman"/>
                <a:cs typeface="Times New Roman"/>
              </a:rPr>
              <a:t>    второй раз:  с 5 по 8 сентября 2017 года</a:t>
            </a:r>
            <a:r>
              <a:rPr lang="ru-RU" sz="20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latin typeface="Calibri"/>
                <a:ea typeface="Times New Roman"/>
                <a:cs typeface="Times New Roman"/>
              </a:rPr>
            </a:br>
            <a:r>
              <a:rPr lang="ru-RU" sz="2800" dirty="0" smtClean="0"/>
              <a:t>                   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81583" y="1340768"/>
            <a:ext cx="8196837" cy="150639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Сроки п</a:t>
            </a:r>
            <a:r>
              <a:rPr lang="en-US" sz="2400" b="1" i="0" u="none" strike="noStrike" kern="1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роведение</a:t>
            </a:r>
            <a:r>
              <a:rPr lang="en-US" sz="2400" b="1" i="0" u="none" strike="noStrike" kern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en-US" sz="2400" b="1" i="0" u="none" strike="noStrike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промежуточной</a:t>
            </a:r>
            <a:r>
              <a:rPr lang="en-US" sz="2400" b="1" i="0" u="none" strike="noStrike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en-US" sz="2400" b="1" i="0" u="none" strike="noStrike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аттестации</a:t>
            </a:r>
            <a:r>
              <a:rPr lang="en-US" sz="2400" b="1" i="0" u="none" strike="noStrike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en-US" sz="2400" b="1" i="0" u="none" strike="noStrike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по</a:t>
            </a:r>
            <a:r>
              <a:rPr lang="en-US" sz="2400" b="1" i="0" u="none" strike="noStrike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en-US" sz="2400" b="1" i="0" u="none" strike="noStrike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итогам</a:t>
            </a:r>
            <a:r>
              <a:rPr lang="en-US" sz="2400" b="1" i="0" u="none" strike="noStrike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endParaRPr lang="ru-RU" sz="2400" b="1" i="0" u="none" strike="noStrike" kern="1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1" i="0" u="none" strike="noStrike" kern="1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учебного</a:t>
            </a:r>
            <a:r>
              <a:rPr lang="en-US" sz="2400" b="1" i="0" u="none" strike="noStrike" kern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en-US" sz="2400" b="1" i="0" u="none" strike="noStrike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года</a:t>
            </a:r>
            <a:r>
              <a:rPr lang="en-US" sz="2400" b="1" i="0" u="none" strike="noStrike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   </a:t>
            </a:r>
            <a:endParaRPr lang="ru-RU" sz="2400" b="1" i="0" u="none" strike="noStrike" kern="1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1" i="0" u="none" strike="noStrike" kern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(</a:t>
            </a:r>
            <a:r>
              <a:rPr lang="en-US" sz="2400" b="1" i="0" u="none" strike="noStrike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годовая</a:t>
            </a:r>
            <a:r>
              <a:rPr lang="en-US" sz="2400" b="1" i="0" u="none" strike="noStrike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en-US" sz="2400" b="1" i="0" u="none" strike="noStrike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промежуточная</a:t>
            </a:r>
            <a:r>
              <a:rPr lang="en-US" sz="2400" b="1" i="0" u="none" strike="noStrike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 </a:t>
            </a:r>
            <a:r>
              <a:rPr lang="en-US" sz="2400" b="1" i="0" u="none" strike="noStrike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аттестации</a:t>
            </a:r>
            <a:r>
              <a:rPr lang="en-US" sz="2400" b="1" i="0" u="none" strike="noStrike" kern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/>
                <a:ea typeface="Times New Roman" pitchFamily="18"/>
                <a:cs typeface="Times New Roman" pitchFamily="18"/>
              </a:rPr>
              <a:t>)</a:t>
            </a:r>
            <a:endParaRPr lang="ru-RU" sz="2400" b="1" i="0" u="none" strike="noStrike" kern="1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/>
              <a:ea typeface="Times New Roman" pitchFamily="18"/>
              <a:cs typeface="Times New Roman" pitchFamily="18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2400" b="1" i="0" u="none" strike="noStrike" kern="1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/>
              <a:ea typeface="Times New Roman" pitchFamily="18"/>
              <a:cs typeface="Times New Roman" pitchFamily="18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48997"/>
              </p:ext>
            </p:extLst>
          </p:nvPr>
        </p:nvGraphicFramePr>
        <p:xfrm>
          <a:off x="6714" y="2636912"/>
          <a:ext cx="9137286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8643"/>
                <a:gridCol w="4568643"/>
              </a:tblGrid>
              <a:tr h="8037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 в</a:t>
                      </a:r>
                      <a:r>
                        <a:rPr lang="ru-RU" sz="2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2-х-4-х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классах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 в 5-х-8-х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и 10-х классах</a:t>
                      </a:r>
                      <a:endParaRPr lang="ru-RU" sz="2400" dirty="0"/>
                    </a:p>
                  </a:txBody>
                  <a:tcPr/>
                </a:tc>
              </a:tr>
              <a:tr h="78042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effectLst/>
                          <a:latin typeface="Times New Roman"/>
                          <a:ea typeface="Times New Roman"/>
                        </a:rPr>
                        <a:t>24.04.17 г. по 19.05.17 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effectLst/>
                          <a:latin typeface="Times New Roman"/>
                          <a:ea typeface="Times New Roman"/>
                        </a:rPr>
                        <a:t>с 10.04.17 по 19.05.17 г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583763"/>
              </p:ext>
            </p:extLst>
          </p:nvPr>
        </p:nvGraphicFramePr>
        <p:xfrm>
          <a:off x="-2" y="-27384"/>
          <a:ext cx="9144001" cy="7811244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1511475"/>
                <a:gridCol w="1116311"/>
                <a:gridCol w="3456384"/>
                <a:gridCol w="1512168"/>
                <a:gridCol w="1547663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Предмет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Класс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Форма проведения аттестации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Время выполнения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Календарные сроки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3754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Русский язык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2,3,4,5,6,7,8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Диктант с грамматическими заданиями.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1-я неделя мая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238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Комплексная контрольная работа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135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Литературное чтение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2,3,4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Комплексный анализ текста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4-я неделя апреля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1877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Литература  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5,6,7,8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Комплексный анализ текста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3-я неделя апреля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187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Комплексный анализ текста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90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99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Английский язык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2,3,4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Контрольный тест по грамматике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3-я неделя мая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5,6,7,8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Комплексная контрольная работа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Контрольная работа в формате ГИА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135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72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История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5,6,7,8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Тест 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4-я неделя апреля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475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Защита проекта 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4-я неделя апреля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3754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Обществознание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5,7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Защита проекта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4-я неделя апреля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37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6,8,10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Тест 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4-я неделя апреля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3754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Биология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5,6,7,8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Комплексная контрольная работа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1-я неделя мая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37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Защита реферата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1-я неделя мая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375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География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5,6,7,8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Комплексная контрольная работа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4-я неделя апреля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3754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Химия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8,10,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Комплексная контрольная работа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3-я неделя апреля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3754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2-я неделя мая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  <a:tr h="375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Окружающий мир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2,3,4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Комплексная контрольная работа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3-я неделя мая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01" marR="404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31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065294"/>
              </p:ext>
            </p:extLst>
          </p:nvPr>
        </p:nvGraphicFramePr>
        <p:xfrm>
          <a:off x="0" y="4"/>
          <a:ext cx="9144001" cy="6852550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1835696"/>
                <a:gridCol w="1296144"/>
                <a:gridCol w="3168352"/>
                <a:gridCol w="1224136"/>
                <a:gridCol w="1619673"/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Математика 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2,3,4,5,6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Комплексная контрольная работа.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2-я неделя мая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13376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Алгебра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Комплексная контрольная работа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2-я неделя мая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222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8,10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Комплексная контрольная работа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135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2-я неделя мая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Геометрия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7,8,10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Комплексная контрольная работа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2-я неделя мая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25719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Физика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7,8,9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Комплексная контрольная работа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3-я неделя мая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475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Диагностическая работа в форме ЕГЭ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90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9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ИЗО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2,3,4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Творческая работа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 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2-я неделя мая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236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5,6,7,8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2-я неделя апреля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3429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Технология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2,3,4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Защита проекта 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1-я неделя мая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270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5,6,7,8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2-я неделя апреля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242312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Музыка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2,3,4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Творческая работа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4-я неделя апреля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5,6,7,8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2-я неделя апреля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2045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ОБЖ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8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Тест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45 мин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3-я неделя апреля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221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Тест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2-я неделя апреля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Основы проектирования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Защита проекта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2-я неделя апреля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Информатика 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7,8,10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Тест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3-я неделя мая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3429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Физическая культура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2,3,4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Сдача нормативов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2-я неделя мая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5,6,7,8,10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2-я неделя апреля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3429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ОРКСЭ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Тест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45 мин</a:t>
                      </a:r>
                      <a:endParaRPr lang="ru-RU" sz="15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4-я неделя апреля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3-я неделя декабря</a:t>
                      </a:r>
                      <a:endParaRPr lang="ru-RU" sz="15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800"/>
              <a:t>  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1703" y="1412776"/>
            <a:ext cx="7560840" cy="75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Р</a:t>
            </a:r>
            <a:r>
              <a:rPr lang="ru-RU" sz="3200" dirty="0" smtClean="0">
                <a:effectLst/>
                <a:latin typeface="Times New Roman"/>
                <a:ea typeface="Times New Roman"/>
                <a:cs typeface="Times New Roman"/>
              </a:rPr>
              <a:t>егиональные </a:t>
            </a:r>
            <a:r>
              <a:rPr lang="ru-RU" sz="3200" dirty="0" smtClean="0">
                <a:effectLst/>
                <a:latin typeface="Times New Roman"/>
                <a:ea typeface="Times New Roman"/>
                <a:cs typeface="Times New Roman"/>
              </a:rPr>
              <a:t>контрольные работы  </a:t>
            </a:r>
            <a:endParaRPr lang="ru-RU" sz="3200" dirty="0"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6751" y="2708920"/>
            <a:ext cx="9036496" cy="252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26 октября 2016 года по физике в 10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классах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imes New Roman"/>
              <a:cs typeface="Times New Roman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15 февраля 2017 года по математике в 6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классах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imes New Roman"/>
              <a:cs typeface="Times New Roman"/>
            </a:endParaRPr>
          </a:p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22 марта 2017 года по физике в 10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классах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           17 мая 2017 года по биологии в 8 классах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800" dirty="0"/>
              <a:t>               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69170"/>
              </p:ext>
            </p:extLst>
          </p:nvPr>
        </p:nvGraphicFramePr>
        <p:xfrm>
          <a:off x="107503" y="1196753"/>
          <a:ext cx="8928993" cy="554461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63513"/>
                <a:gridCol w="5989531"/>
                <a:gridCol w="1275949"/>
              </a:tblGrid>
              <a:tr h="1848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1200" dirty="0">
                          <a:effectLst/>
                        </a:rPr>
                        <a:t>Октябрь - ноябрь</a:t>
                      </a:r>
                      <a:endParaRPr lang="ru-RU" sz="20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1200" dirty="0">
                          <a:effectLst/>
                        </a:rPr>
                        <a:t>Национальное исследование качества начального образования по иностранным языкам</a:t>
                      </a:r>
                      <a:endParaRPr lang="ru-RU" sz="20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effectLst/>
                        </a:rPr>
                        <a:t>5, 8 </a:t>
                      </a:r>
                      <a:r>
                        <a:rPr lang="ru-RU" sz="1800" b="1" i="1" kern="1200" dirty="0" err="1">
                          <a:effectLst/>
                        </a:rPr>
                        <a:t>кл</a:t>
                      </a:r>
                      <a:r>
                        <a:rPr lang="ru-RU" sz="1800" b="1" i="1" kern="1200" dirty="0">
                          <a:effectLst/>
                        </a:rPr>
                        <a:t>.</a:t>
                      </a:r>
                      <a:endParaRPr lang="ru-RU" sz="18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848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1200" dirty="0">
                          <a:effectLst/>
                        </a:rPr>
                        <a:t>Апрель</a:t>
                      </a:r>
                      <a:endParaRPr lang="ru-RU" sz="20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784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1200" dirty="0">
                          <a:effectLst/>
                        </a:rPr>
                        <a:t>Национальное исследование качества образования  по ОБЖ</a:t>
                      </a:r>
                      <a:endParaRPr lang="ru-RU" sz="20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>
                          <a:effectLst/>
                        </a:rPr>
                        <a:t>8,9 кл.</a:t>
                      </a:r>
                      <a:endParaRPr lang="ru-RU" sz="1800" b="1" i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848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1200">
                          <a:effectLst/>
                        </a:rPr>
                        <a:t>Май (апрель)</a:t>
                      </a:r>
                      <a:endParaRPr lang="ru-RU" sz="2000" b="1" i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1200" dirty="0">
                          <a:effectLst/>
                        </a:rPr>
                        <a:t>Всероссийские проверочных работ по русскому языку, математике и окружающему миру</a:t>
                      </a:r>
                      <a:endParaRPr lang="ru-RU" sz="20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kern="1200" dirty="0">
                          <a:effectLst/>
                        </a:rPr>
                        <a:t>4 класс</a:t>
                      </a:r>
                      <a:endParaRPr lang="ru-RU" sz="1800" b="1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79512" y="1124744"/>
            <a:ext cx="8517272" cy="864096"/>
          </a:xfrm>
        </p:spPr>
        <p:txBody>
          <a:bodyPr lIns="91440" tIns="45720" rIns="91440" bIns="4572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 dirty="0" smtClean="0"/>
              <a:t>Направления методической работы школы                    </a:t>
            </a:r>
            <a:endParaRPr lang="ru-RU" sz="3200" dirty="0"/>
          </a:p>
        </p:txBody>
      </p:sp>
      <p:sp>
        <p:nvSpPr>
          <p:cNvPr id="3" name="Объект 2"/>
          <p:cNvSpPr txBox="1">
            <a:spLocks noGrp="1"/>
          </p:cNvSpPr>
          <p:nvPr>
            <p:ph type="body" idx="4294967295"/>
          </p:nvPr>
        </p:nvSpPr>
        <p:spPr>
          <a:xfrm>
            <a:off x="395536" y="2204864"/>
            <a:ext cx="8301248" cy="3456384"/>
          </a:xfrm>
        </p:spPr>
        <p:txBody>
          <a:bodyPr lIns="91440" tIns="45720" rIns="91440" bIns="45720"/>
          <a:lstStyle>
            <a:def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defPPr>
            <a:lvl1pPr marL="432000" lvl="0" indent="-324000" algn="l" rtl="0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1pPr>
            <a:lvl2pPr marL="864000" lvl="1" indent="-324000" algn="l" rtl="0" hangingPunct="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2pPr>
            <a:lvl3pPr marL="1295999" lvl="2" indent="-288000" algn="l" rtl="0" hangingPunct="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3pPr>
            <a:lvl4pPr marL="1728000" lvl="3" indent="-216000" algn="l" rtl="0" hangingPunct="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4pPr>
            <a:lvl5pPr marL="2160000" lvl="4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5pPr>
            <a:lvl6pPr marL="2592000" lvl="5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6pPr>
            <a:lvl7pPr marL="3024000" lvl="6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7pPr>
            <a:lvl8pPr marL="3456000" lvl="7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8pPr>
            <a:lvl9pPr marL="3887999" lvl="8" indent="-216000" algn="l" rtl="0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Arial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Bef>
                <a:spcPts val="638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itchFamily="18"/>
              </a:rPr>
              <a:t>2</a:t>
            </a:r>
            <a:r>
              <a:rPr lang="ru-RU" dirty="0" smtClean="0">
                <a:latin typeface="Times New Roman" pitchFamily="18"/>
              </a:rPr>
              <a:t>. </a:t>
            </a:r>
            <a:r>
              <a:rPr lang="ru-RU" dirty="0" smtClean="0">
                <a:latin typeface="Times New Roman"/>
              </a:rPr>
              <a:t>С</a:t>
            </a:r>
            <a:r>
              <a:rPr lang="ru-RU" dirty="0" smtClean="0">
                <a:latin typeface="Times New Roman"/>
                <a:ea typeface="Times New Roman"/>
              </a:rPr>
              <a:t>отрудничество </a:t>
            </a:r>
            <a:r>
              <a:rPr lang="ru-RU" dirty="0">
                <a:latin typeface="Times New Roman"/>
                <a:ea typeface="Times New Roman"/>
              </a:rPr>
              <a:t>с МГГУ им. М.А. Шолохова по теме «Технологическое обеспечение </a:t>
            </a:r>
            <a:r>
              <a:rPr lang="ru-RU" dirty="0" err="1">
                <a:latin typeface="Times New Roman"/>
                <a:ea typeface="Times New Roman"/>
              </a:rPr>
              <a:t>компетентностно</a:t>
            </a:r>
            <a:r>
              <a:rPr lang="ru-RU" dirty="0">
                <a:latin typeface="Times New Roman"/>
                <a:ea typeface="Times New Roman"/>
              </a:rPr>
              <a:t>-контекстной модели обучения и воспитания в общеобразовательной школе»</a:t>
            </a:r>
            <a:endParaRPr lang="ru-RU" dirty="0">
              <a:latin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00619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ый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613</Words>
  <Application>Microsoft Office PowerPoint</Application>
  <PresentationFormat>Экран (4:3)</PresentationFormat>
  <Paragraphs>232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Обычный</vt:lpstr>
      <vt:lpstr>Обычный 1</vt:lpstr>
      <vt:lpstr>                    </vt:lpstr>
      <vt:lpstr>Направления методической работы школы                    </vt:lpstr>
      <vt:lpstr>                    </vt:lpstr>
      <vt:lpstr>Сроки ликвидации академической задолженности:     первый раз:  29, 30 и 31 мая 2017 года     второй раз:  с 5 по 8 сентября 2017 года                     </vt:lpstr>
      <vt:lpstr>Презентация PowerPoint</vt:lpstr>
      <vt:lpstr>Презентация PowerPoint</vt:lpstr>
      <vt:lpstr>                    </vt:lpstr>
      <vt:lpstr>                    </vt:lpstr>
      <vt:lpstr>Направления методической работы школы                    </vt:lpstr>
      <vt:lpstr>Кандидаты в состав Управляющего совета школы:  1.Андерсон Татьяна Сергеевна 2.Севостьянова Галина Александровна 3.Маркова Надежда Сергеевна 4.Бурцева Наталья Владимировна 5.Кинжалеева Гульжан Тлейбергеевна 6.Малашко Елена Ивановна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</dc:title>
  <dc:creator>Октябрьская СОШ</dc:creator>
  <cp:lastModifiedBy>Октябрьская СОШ</cp:lastModifiedBy>
  <cp:revision>22</cp:revision>
  <dcterms:modified xsi:type="dcterms:W3CDTF">2016-09-30T12:52:19Z</dcterms:modified>
</cp:coreProperties>
</file>